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232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60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802944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60960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1"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609600" y="1604520"/>
            <a:ext cx="1097232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5" name="PlaceHolder 2"/>
          <p:cNvSpPr>
            <a:spLocks noGrp="1"/>
          </p:cNvSpPr>
          <p:nvPr>
            <p:ph type="body"/>
          </p:nvPr>
        </p:nvSpPr>
        <p:spPr>
          <a:xfrm>
            <a:off x="60960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46" name="PlaceHolder 3"/>
          <p:cNvSpPr>
            <a:spLocks noGrp="1"/>
          </p:cNvSpPr>
          <p:nvPr>
            <p:ph type="body"/>
          </p:nvPr>
        </p:nvSpPr>
        <p:spPr>
          <a:xfrm>
            <a:off x="623232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0"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1" name="PlaceHolder 3"/>
          <p:cNvSpPr>
            <a:spLocks noGrp="1"/>
          </p:cNvSpPr>
          <p:nvPr>
            <p:ph type="body"/>
          </p:nvPr>
        </p:nvSpPr>
        <p:spPr>
          <a:xfrm>
            <a:off x="60960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2" name="PlaceHolder 4"/>
          <p:cNvSpPr>
            <a:spLocks noGrp="1"/>
          </p:cNvSpPr>
          <p:nvPr>
            <p:ph type="body"/>
          </p:nvPr>
        </p:nvSpPr>
        <p:spPr>
          <a:xfrm>
            <a:off x="623232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4" name="PlaceHolder 2"/>
          <p:cNvSpPr>
            <a:spLocks noGrp="1"/>
          </p:cNvSpPr>
          <p:nvPr>
            <p:ph type="body"/>
          </p:nvPr>
        </p:nvSpPr>
        <p:spPr>
          <a:xfrm>
            <a:off x="60960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5"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6" name="PlaceHolder 4"/>
          <p:cNvSpPr>
            <a:spLocks noGrp="1"/>
          </p:cNvSpPr>
          <p:nvPr>
            <p:ph type="body"/>
          </p:nvPr>
        </p:nvSpPr>
        <p:spPr>
          <a:xfrm>
            <a:off x="623232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8"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9"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0" name="PlaceHolder 4"/>
          <p:cNvSpPr>
            <a:spLocks noGrp="1"/>
          </p:cNvSpPr>
          <p:nvPr>
            <p:ph type="body"/>
          </p:nvPr>
        </p:nvSpPr>
        <p:spPr>
          <a:xfrm>
            <a:off x="609600" y="368208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62" name="PlaceHolder 2"/>
          <p:cNvSpPr>
            <a:spLocks noGrp="1"/>
          </p:cNvSpPr>
          <p:nvPr>
            <p:ph type="body"/>
          </p:nvPr>
        </p:nvSpPr>
        <p:spPr>
          <a:xfrm>
            <a:off x="609600" y="160452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3" name="PlaceHolder 3"/>
          <p:cNvSpPr>
            <a:spLocks noGrp="1"/>
          </p:cNvSpPr>
          <p:nvPr>
            <p:ph type="body"/>
          </p:nvPr>
        </p:nvSpPr>
        <p:spPr>
          <a:xfrm>
            <a:off x="609600" y="368208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7" name="PlaceHolder 4"/>
          <p:cNvSpPr>
            <a:spLocks noGrp="1"/>
          </p:cNvSpPr>
          <p:nvPr>
            <p:ph type="body"/>
          </p:nvPr>
        </p:nvSpPr>
        <p:spPr>
          <a:xfrm>
            <a:off x="623232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8" name="PlaceHolder 5"/>
          <p:cNvSpPr>
            <a:spLocks noGrp="1"/>
          </p:cNvSpPr>
          <p:nvPr>
            <p:ph type="body"/>
          </p:nvPr>
        </p:nvSpPr>
        <p:spPr>
          <a:xfrm>
            <a:off x="60960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70" name="PlaceHolder 2"/>
          <p:cNvSpPr>
            <a:spLocks noGrp="1"/>
          </p:cNvSpPr>
          <p:nvPr>
            <p:ph type="body"/>
          </p:nvPr>
        </p:nvSpPr>
        <p:spPr>
          <a:xfrm>
            <a:off x="60960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71" name="PlaceHolder 3"/>
          <p:cNvSpPr>
            <a:spLocks noGrp="1"/>
          </p:cNvSpPr>
          <p:nvPr>
            <p:ph type="body"/>
          </p:nvPr>
        </p:nvSpPr>
        <p:spPr>
          <a:xfrm>
            <a:off x="431952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72" name="PlaceHolder 4"/>
          <p:cNvSpPr>
            <a:spLocks noGrp="1"/>
          </p:cNvSpPr>
          <p:nvPr>
            <p:ph type="body"/>
          </p:nvPr>
        </p:nvSpPr>
        <p:spPr>
          <a:xfrm>
            <a:off x="8029440" y="160452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73" name="PlaceHolder 5"/>
          <p:cNvSpPr>
            <a:spLocks noGrp="1"/>
          </p:cNvSpPr>
          <p:nvPr>
            <p:ph type="body"/>
          </p:nvPr>
        </p:nvSpPr>
        <p:spPr>
          <a:xfrm>
            <a:off x="802944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74" name="PlaceHolder 6"/>
          <p:cNvSpPr>
            <a:spLocks noGrp="1"/>
          </p:cNvSpPr>
          <p:nvPr>
            <p:ph type="body"/>
          </p:nvPr>
        </p:nvSpPr>
        <p:spPr>
          <a:xfrm>
            <a:off x="431952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75" name="PlaceHolder 7"/>
          <p:cNvSpPr>
            <a:spLocks noGrp="1"/>
          </p:cNvSpPr>
          <p:nvPr>
            <p:ph type="body"/>
          </p:nvPr>
        </p:nvSpPr>
        <p:spPr>
          <a:xfrm>
            <a:off x="609600" y="3682080"/>
            <a:ext cx="3532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60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232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r>
              <a:rPr lang="tr-TR" sz="4400" b="0" strike="noStrike" spc="-1">
                <a:solidFill>
                  <a:srgbClr val="000000"/>
                </a:solidFill>
                <a:uFill>
                  <a:solidFill>
                    <a:srgbClr val="FFFFFF"/>
                  </a:solidFill>
                </a:uFill>
                <a:latin typeface="Arial"/>
              </a:rPr>
              <a:t>Ana başlık metnini düzenlemek için tıklayın</a:t>
            </a:r>
          </a:p>
        </p:txBody>
      </p:sp>
      <p:sp>
        <p:nvSpPr>
          <p:cNvPr id="3" name="PlaceHolder 2"/>
          <p:cNvSpPr>
            <a:spLocks noGrp="1"/>
          </p:cNvSpPr>
          <p:nvPr>
            <p:ph type="body"/>
          </p:nvPr>
        </p:nvSpPr>
        <p:spPr>
          <a:xfrm>
            <a:off x="609600" y="1604520"/>
            <a:ext cx="10972320" cy="3977280"/>
          </a:xfrm>
          <a:prstGeom prst="rect">
            <a:avLst/>
          </a:prstGeom>
        </p:spPr>
        <p:txBody>
          <a:bodyPr lIns="0" tIns="0" rIns="0" bIns="0"/>
          <a:lstStyle/>
          <a:p>
            <a:pPr marL="432000" indent="-324000">
              <a:buClr>
                <a:srgbClr val="000000"/>
              </a:buClr>
              <a:buSzPct val="45000"/>
              <a:buFont typeface="Wingdings" charset="2"/>
              <a:buChar char=""/>
            </a:pPr>
            <a:r>
              <a:rPr lang="tr-TR" sz="3200" b="0" strike="noStrike" spc="-1">
                <a:solidFill>
                  <a:srgbClr val="000000"/>
                </a:solidFill>
                <a:uFill>
                  <a:solidFill>
                    <a:srgbClr val="FFFFFF"/>
                  </a:solidFill>
                </a:uFill>
                <a:latin typeface="Arial"/>
              </a:rPr>
              <a:t>Anahat metninin biçimini düzenlemek için tıklayın</a:t>
            </a:r>
          </a:p>
          <a:p>
            <a:pPr marL="864000" lvl="1" indent="-324000">
              <a:buClr>
                <a:srgbClr val="000000"/>
              </a:buClr>
              <a:buSzPct val="75000"/>
              <a:buFont typeface="Symbol" charset="2"/>
              <a:buChar char=""/>
            </a:pPr>
            <a:r>
              <a:rPr lang="tr-TR" sz="2800" b="0" strike="noStrike" spc="-1">
                <a:solidFill>
                  <a:srgbClr val="000000"/>
                </a:solidFill>
                <a:uFill>
                  <a:solidFill>
                    <a:srgbClr val="FFFFFF"/>
                  </a:solidFill>
                </a:uFill>
                <a:latin typeface="Arial"/>
              </a:rPr>
              <a:t>İkinci Anahat Düzeyi</a:t>
            </a:r>
          </a:p>
          <a:p>
            <a:pPr marL="1296000" lvl="2" indent="-288000">
              <a:buClr>
                <a:srgbClr val="000000"/>
              </a:buClr>
              <a:buSzPct val="45000"/>
              <a:buFont typeface="Wingdings" charset="2"/>
              <a:buChar char=""/>
            </a:pPr>
            <a:r>
              <a:rPr lang="tr-TR" sz="2400" b="0" strike="noStrike" spc="-1">
                <a:solidFill>
                  <a:srgbClr val="000000"/>
                </a:solidFill>
                <a:uFill>
                  <a:solidFill>
                    <a:srgbClr val="FFFFFF"/>
                  </a:solidFill>
                </a:uFill>
                <a:latin typeface="Arial"/>
              </a:rPr>
              <a:t>Üçüncü Anahat Düzeyi</a:t>
            </a:r>
          </a:p>
          <a:p>
            <a:pPr marL="1728000" lvl="3" indent="-216000">
              <a:buClr>
                <a:srgbClr val="000000"/>
              </a:buClr>
              <a:buSzPct val="75000"/>
              <a:buFont typeface="Symbol" charset="2"/>
              <a:buChar char=""/>
            </a:pPr>
            <a:r>
              <a:rPr lang="tr-TR" sz="2000" b="0" strike="noStrike" spc="-1">
                <a:solidFill>
                  <a:srgbClr val="000000"/>
                </a:solidFill>
                <a:uFill>
                  <a:solidFill>
                    <a:srgbClr val="FFFFFF"/>
                  </a:solidFill>
                </a:uFill>
                <a:latin typeface="Arial"/>
              </a:rPr>
              <a:t>Dördüncü Anahat Düzeyi</a:t>
            </a:r>
          </a:p>
          <a:p>
            <a:pPr marL="2160000" lvl="4"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Beşinci Anahat Düzeyi</a:t>
            </a:r>
          </a:p>
          <a:p>
            <a:pPr marL="2592000" lvl="5"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Altıncı Anahat Düzeyi</a:t>
            </a:r>
          </a:p>
          <a:p>
            <a:pPr marL="3024000" lvl="6"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Yedinci Anahat Düzeyi</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000"/>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600" y="273600"/>
            <a:ext cx="10972320" cy="1144800"/>
          </a:xfrm>
          <a:prstGeom prst="rect">
            <a:avLst/>
          </a:prstGeom>
        </p:spPr>
        <p:txBody>
          <a:bodyPr lIns="0" tIns="0" rIns="0" bIns="0" anchor="ctr"/>
          <a:lstStyle/>
          <a:p>
            <a:pPr algn="ctr"/>
            <a:r>
              <a:rPr lang="tr-TR" sz="4400" b="0" strike="noStrike" spc="-1">
                <a:solidFill>
                  <a:srgbClr val="000000"/>
                </a:solidFill>
                <a:uFill>
                  <a:solidFill>
                    <a:srgbClr val="FFFFFF"/>
                  </a:solidFill>
                </a:uFill>
                <a:latin typeface="Arial"/>
              </a:rPr>
              <a:t>Ana başlık metnini düzenlemek için tıklayın</a:t>
            </a:r>
          </a:p>
        </p:txBody>
      </p:sp>
      <p:sp>
        <p:nvSpPr>
          <p:cNvPr id="39" name="PlaceHolder 2"/>
          <p:cNvSpPr>
            <a:spLocks noGrp="1"/>
          </p:cNvSpPr>
          <p:nvPr>
            <p:ph type="body"/>
          </p:nvPr>
        </p:nvSpPr>
        <p:spPr>
          <a:xfrm>
            <a:off x="609600" y="1604520"/>
            <a:ext cx="10972320" cy="3977280"/>
          </a:xfrm>
          <a:prstGeom prst="rect">
            <a:avLst/>
          </a:prstGeom>
        </p:spPr>
        <p:txBody>
          <a:bodyPr lIns="0" tIns="0" rIns="0" bIns="0"/>
          <a:lstStyle/>
          <a:p>
            <a:pPr marL="432000" indent="-324000">
              <a:buClr>
                <a:srgbClr val="000000"/>
              </a:buClr>
              <a:buSzPct val="45000"/>
              <a:buFont typeface="Wingdings" charset="2"/>
              <a:buChar char=""/>
            </a:pPr>
            <a:r>
              <a:rPr lang="tr-TR" sz="3200" b="0" strike="noStrike" spc="-1">
                <a:solidFill>
                  <a:srgbClr val="000000"/>
                </a:solidFill>
                <a:uFill>
                  <a:solidFill>
                    <a:srgbClr val="FFFFFF"/>
                  </a:solidFill>
                </a:uFill>
                <a:latin typeface="Arial"/>
              </a:rPr>
              <a:t>Anahat metninin biçimini düzenlemek için tıklayın</a:t>
            </a:r>
          </a:p>
          <a:p>
            <a:pPr marL="864000" lvl="1" indent="-324000">
              <a:buClr>
                <a:srgbClr val="000000"/>
              </a:buClr>
              <a:buSzPct val="75000"/>
              <a:buFont typeface="Symbol" charset="2"/>
              <a:buChar char=""/>
            </a:pPr>
            <a:r>
              <a:rPr lang="tr-TR" sz="2800" b="0" strike="noStrike" spc="-1">
                <a:solidFill>
                  <a:srgbClr val="000000"/>
                </a:solidFill>
                <a:uFill>
                  <a:solidFill>
                    <a:srgbClr val="FFFFFF"/>
                  </a:solidFill>
                </a:uFill>
                <a:latin typeface="Arial"/>
              </a:rPr>
              <a:t>İkinci Anahat Düzeyi</a:t>
            </a:r>
          </a:p>
          <a:p>
            <a:pPr marL="1296000" lvl="2" indent="-288000">
              <a:buClr>
                <a:srgbClr val="000000"/>
              </a:buClr>
              <a:buSzPct val="45000"/>
              <a:buFont typeface="Wingdings" charset="2"/>
              <a:buChar char=""/>
            </a:pPr>
            <a:r>
              <a:rPr lang="tr-TR" sz="2400" b="0" strike="noStrike" spc="-1">
                <a:solidFill>
                  <a:srgbClr val="000000"/>
                </a:solidFill>
                <a:uFill>
                  <a:solidFill>
                    <a:srgbClr val="FFFFFF"/>
                  </a:solidFill>
                </a:uFill>
                <a:latin typeface="Arial"/>
              </a:rPr>
              <a:t>Üçüncü Anahat Düzeyi</a:t>
            </a:r>
          </a:p>
          <a:p>
            <a:pPr marL="1728000" lvl="3" indent="-216000">
              <a:buClr>
                <a:srgbClr val="000000"/>
              </a:buClr>
              <a:buSzPct val="75000"/>
              <a:buFont typeface="Symbol" charset="2"/>
              <a:buChar char=""/>
            </a:pPr>
            <a:r>
              <a:rPr lang="tr-TR" sz="2000" b="0" strike="noStrike" spc="-1">
                <a:solidFill>
                  <a:srgbClr val="000000"/>
                </a:solidFill>
                <a:uFill>
                  <a:solidFill>
                    <a:srgbClr val="FFFFFF"/>
                  </a:solidFill>
                </a:uFill>
                <a:latin typeface="Arial"/>
              </a:rPr>
              <a:t>Dördüncü Anahat Düzeyi</a:t>
            </a:r>
          </a:p>
          <a:p>
            <a:pPr marL="2160000" lvl="4"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Beşinci Anahat Düzeyi</a:t>
            </a:r>
          </a:p>
          <a:p>
            <a:pPr marL="2592000" lvl="5"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Altıncı Anahat Düzeyi</a:t>
            </a:r>
          </a:p>
          <a:p>
            <a:pPr marL="3024000" lvl="6"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Yedinci Anahat Düzeyi</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000"/>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2248680" y="1512000"/>
            <a:ext cx="7770960" cy="1468440"/>
          </a:xfrm>
          <a:prstGeom prst="rect">
            <a:avLst/>
          </a:prstGeom>
          <a:solidFill>
            <a:srgbClr val="E6E6FA"/>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b="1" spc="-1">
                <a:solidFill>
                  <a:srgbClr val="000000"/>
                </a:solidFill>
                <a:uFill>
                  <a:solidFill>
                    <a:srgbClr val="FFFFFF"/>
                  </a:solidFill>
                </a:uFill>
                <a:latin typeface="Arial"/>
                <a:ea typeface="DejaVu Sans"/>
              </a:rPr>
              <a:t>Terapötik Aferez: 10 Yıllık Deneyim (2015–2025)</a:t>
            </a:r>
            <a:endParaRPr lang="tr-TR" b="1" spc="-1">
              <a:solidFill>
                <a:srgbClr val="000000"/>
              </a:solidFill>
              <a:uFill>
                <a:solidFill>
                  <a:srgbClr val="FFFFFF"/>
                </a:solidFill>
              </a:uFill>
              <a:latin typeface="Arial"/>
            </a:endParaRPr>
          </a:p>
        </p:txBody>
      </p:sp>
      <p:sp>
        <p:nvSpPr>
          <p:cNvPr id="77" name="CustomShape 2"/>
          <p:cNvSpPr/>
          <p:nvPr/>
        </p:nvSpPr>
        <p:spPr>
          <a:xfrm>
            <a:off x="2964000" y="3528000"/>
            <a:ext cx="6399360" cy="259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Seda Aldırmaz </a:t>
            </a:r>
            <a:endParaRPr lang="tr-TR" spc="-1">
              <a:solidFill>
                <a:srgbClr val="000000"/>
              </a:solidFill>
              <a:uFill>
                <a:solidFill>
                  <a:srgbClr val="FFFFFF"/>
                </a:solidFill>
              </a:uFill>
              <a:latin typeface="Arial"/>
            </a:endParaRPr>
          </a:p>
          <a:p>
            <a:pPr algn="ctr">
              <a:lnSpc>
                <a:spcPct val="100000"/>
              </a:lnSpc>
            </a:pPr>
            <a:r>
              <a:rPr lang="tr-TR" sz="3200" spc="-1">
                <a:solidFill>
                  <a:srgbClr val="000000"/>
                </a:solidFill>
                <a:uFill>
                  <a:solidFill>
                    <a:srgbClr val="FFFFFF"/>
                  </a:solidFill>
                </a:uFill>
                <a:latin typeface="Arial"/>
                <a:ea typeface="DejaVu Sans"/>
              </a:rPr>
              <a:t>Terapötik Aferez Teknik Sorumlu</a:t>
            </a:r>
            <a:endParaRPr lang="tr-TR" spc="-1">
              <a:solidFill>
                <a:srgbClr val="000000"/>
              </a:solidFill>
              <a:uFill>
                <a:solidFill>
                  <a:srgbClr val="FFFFFF"/>
                </a:solidFill>
              </a:uFill>
              <a:latin typeface="Arial"/>
            </a:endParaRPr>
          </a:p>
          <a:p>
            <a:pPr algn="ctr">
              <a:lnSpc>
                <a:spcPct val="100000"/>
              </a:lnSpc>
            </a:pPr>
            <a:r>
              <a:rPr lang="tr-TR" sz="3200" spc="-1">
                <a:solidFill>
                  <a:srgbClr val="000000"/>
                </a:solidFill>
                <a:uFill>
                  <a:solidFill>
                    <a:srgbClr val="FFFFFF"/>
                  </a:solidFill>
                </a:uFill>
                <a:latin typeface="Arial"/>
                <a:ea typeface="DejaVu Sans"/>
              </a:rPr>
              <a:t>Yetişkin Kemik İliği Nakil Koordinatörü</a:t>
            </a:r>
            <a:endParaRPr lang="tr-TR" spc="-1">
              <a:solidFill>
                <a:srgbClr val="000000"/>
              </a:solidFill>
              <a:uFill>
                <a:solidFill>
                  <a:srgbClr val="FFFFFF"/>
                </a:solidFill>
              </a:uFill>
              <a:latin typeface="Arial"/>
            </a:endParaRPr>
          </a:p>
          <a:p>
            <a:pPr algn="ctr">
              <a:lnSpc>
                <a:spcPct val="100000"/>
              </a:lnSpc>
            </a:pPr>
            <a:r>
              <a:rPr lang="tr-TR" sz="3200" spc="-1">
                <a:solidFill>
                  <a:srgbClr val="000000"/>
                </a:solidFill>
                <a:uFill>
                  <a:solidFill>
                    <a:srgbClr val="FFFFFF"/>
                  </a:solidFill>
                </a:uFill>
                <a:latin typeface="Arial"/>
                <a:ea typeface="DejaVu Sans"/>
              </a:rPr>
              <a:t>Nisan/2025</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2388000" y="288000"/>
            <a:ext cx="7416000" cy="720000"/>
          </a:xfrm>
          <a:prstGeom prst="rect">
            <a:avLst/>
          </a:prstGeom>
          <a:solidFill>
            <a:srgbClr val="F0E68C"/>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ASFA 2023 Endikasyon Kategorileri-4</a:t>
            </a:r>
            <a:endParaRPr lang="tr-TR" spc="-1">
              <a:solidFill>
                <a:srgbClr val="000000"/>
              </a:solidFill>
              <a:uFill>
                <a:solidFill>
                  <a:srgbClr val="FFFFFF"/>
                </a:solidFill>
              </a:uFill>
              <a:latin typeface="Arial"/>
            </a:endParaRPr>
          </a:p>
        </p:txBody>
      </p:sp>
      <p:pic>
        <p:nvPicPr>
          <p:cNvPr id="100" name="Resim 99"/>
          <p:cNvPicPr/>
          <p:nvPr/>
        </p:nvPicPr>
        <p:blipFill>
          <a:blip r:embed="rId2"/>
          <a:stretch/>
        </p:blipFill>
        <p:spPr>
          <a:xfrm>
            <a:off x="2676000" y="1224000"/>
            <a:ext cx="6624000" cy="5112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2388000" y="288000"/>
            <a:ext cx="7416000" cy="720000"/>
          </a:xfrm>
          <a:prstGeom prst="rect">
            <a:avLst/>
          </a:prstGeom>
          <a:solidFill>
            <a:srgbClr val="F0E68C"/>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ASFA 2023 Endikasyon Kategorileri-5</a:t>
            </a:r>
            <a:endParaRPr lang="tr-TR" spc="-1">
              <a:solidFill>
                <a:srgbClr val="000000"/>
              </a:solidFill>
              <a:uFill>
                <a:solidFill>
                  <a:srgbClr val="FFFFFF"/>
                </a:solidFill>
              </a:uFill>
              <a:latin typeface="Arial"/>
            </a:endParaRPr>
          </a:p>
        </p:txBody>
      </p:sp>
      <p:pic>
        <p:nvPicPr>
          <p:cNvPr id="102" name="Resim 101"/>
          <p:cNvPicPr/>
          <p:nvPr/>
        </p:nvPicPr>
        <p:blipFill>
          <a:blip r:embed="rId2"/>
          <a:stretch/>
        </p:blipFill>
        <p:spPr>
          <a:xfrm>
            <a:off x="2964000" y="1323360"/>
            <a:ext cx="5976000" cy="4364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2244000" y="1008000"/>
            <a:ext cx="3744000" cy="4824000"/>
          </a:xfrm>
          <a:prstGeom prst="rect">
            <a:avLst/>
          </a:prstGeom>
          <a:solidFill>
            <a:srgbClr val="9AC6F4"/>
          </a:solidFill>
          <a:ln>
            <a:noFill/>
          </a:ln>
        </p:spPr>
        <p:style>
          <a:lnRef idx="0">
            <a:scrgbClr r="0" g="0" b="0"/>
          </a:lnRef>
          <a:fillRef idx="0">
            <a:scrgbClr r="0" g="0" b="0"/>
          </a:fillRef>
          <a:effectRef idx="0">
            <a:scrgbClr r="0" g="0" b="0"/>
          </a:effectRef>
          <a:fontRef idx="minor"/>
        </p:style>
        <p:txBody>
          <a:bodyPr lIns="90000" tIns="45000" rIns="90000" bIns="45000"/>
          <a:lstStyle/>
          <a:p>
            <a:pPr marL="216000" indent="-215640">
              <a:lnSpc>
                <a:spcPct val="150000"/>
              </a:lnSpc>
              <a:buClr>
                <a:srgbClr val="000000"/>
              </a:buClr>
              <a:buSzPct val="45000"/>
              <a:buFont typeface="Wingdings" charset="2"/>
              <a:buChar char=""/>
            </a:pPr>
            <a:r>
              <a:rPr lang="tr-TR" spc="-1">
                <a:solidFill>
                  <a:srgbClr val="000000"/>
                </a:solidFill>
                <a:uFill>
                  <a:solidFill>
                    <a:srgbClr val="FFFFFF"/>
                  </a:solidFill>
                </a:uFill>
                <a:latin typeface="Arial"/>
              </a:rPr>
              <a:t>Merkezimizde Mayıs 2015- Aralık 2024 tarihleri arasında </a:t>
            </a:r>
            <a:r>
              <a:rPr lang="tr-TR" sz="2000" b="1" spc="-1">
                <a:solidFill>
                  <a:srgbClr val="000000"/>
                </a:solidFill>
                <a:uFill>
                  <a:solidFill>
                    <a:srgbClr val="FFFFFF"/>
                  </a:solidFill>
                </a:uFill>
                <a:latin typeface="Arial"/>
              </a:rPr>
              <a:t>1030</a:t>
            </a:r>
            <a:r>
              <a:rPr lang="tr-TR" spc="-1">
                <a:solidFill>
                  <a:srgbClr val="000000"/>
                </a:solidFill>
                <a:uFill>
                  <a:solidFill>
                    <a:srgbClr val="FFFFFF"/>
                  </a:solidFill>
                </a:uFill>
                <a:latin typeface="Arial"/>
              </a:rPr>
              <a:t> hastaya toplam </a:t>
            </a:r>
            <a:r>
              <a:rPr lang="tr-TR" sz="2000" b="1" spc="-1">
                <a:solidFill>
                  <a:srgbClr val="000000"/>
                </a:solidFill>
                <a:uFill>
                  <a:solidFill>
                    <a:srgbClr val="FFFFFF"/>
                  </a:solidFill>
                </a:uFill>
                <a:latin typeface="Arial"/>
              </a:rPr>
              <a:t>5152</a:t>
            </a:r>
            <a:r>
              <a:rPr lang="tr-TR" spc="-1">
                <a:solidFill>
                  <a:srgbClr val="000000"/>
                </a:solidFill>
                <a:uFill>
                  <a:solidFill>
                    <a:srgbClr val="FFFFFF"/>
                  </a:solidFill>
                </a:uFill>
                <a:latin typeface="Arial"/>
              </a:rPr>
              <a:t> TA işlemi uygulanmıştır. Bu hastaların %57’si hematolojik, %29’u nörolojik, %4’ü renal hastalıkları, % 6’sı solid organ transplant ve %4’ü diğer hastalık nedeniyle işlem görmüştü.</a:t>
            </a:r>
          </a:p>
          <a:p>
            <a:pPr>
              <a:lnSpc>
                <a:spcPct val="150000"/>
              </a:lnSpc>
            </a:pPr>
            <a:r>
              <a:rPr lang="tr-TR" sz="1500" spc="-1">
                <a:solidFill>
                  <a:srgbClr val="000000"/>
                </a:solidFill>
                <a:uFill>
                  <a:solidFill>
                    <a:srgbClr val="FFFFFF"/>
                  </a:solidFill>
                </a:uFill>
                <a:latin typeface="Arial"/>
              </a:rPr>
              <a:t>Diğer: Ani İşitme kaybı, covid, deri hast vss)</a:t>
            </a:r>
            <a:endParaRPr lang="tr-TR" spc="-1">
              <a:solidFill>
                <a:srgbClr val="000000"/>
              </a:solidFill>
              <a:uFill>
                <a:solidFill>
                  <a:srgbClr val="FFFFFF"/>
                </a:solidFill>
              </a:uFill>
              <a:latin typeface="Arial"/>
            </a:endParaRPr>
          </a:p>
        </p:txBody>
      </p:sp>
      <p:pic>
        <p:nvPicPr>
          <p:cNvPr id="104" name="Resim 103"/>
          <p:cNvPicPr/>
          <p:nvPr/>
        </p:nvPicPr>
        <p:blipFill>
          <a:blip r:embed="rId2"/>
          <a:stretch/>
        </p:blipFill>
        <p:spPr>
          <a:xfrm>
            <a:off x="6276000" y="1008000"/>
            <a:ext cx="4297680" cy="4523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1981200" y="274680"/>
            <a:ext cx="8228160" cy="948960"/>
          </a:xfrm>
          <a:prstGeom prst="rect">
            <a:avLst/>
          </a:prstGeom>
          <a:solidFill>
            <a:srgbClr val="F3DED7"/>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Yıllara Göre İşlem Dağılımı (2015–2024)</a:t>
            </a:r>
            <a:endParaRPr lang="tr-TR" spc="-1">
              <a:solidFill>
                <a:srgbClr val="000000"/>
              </a:solidFill>
              <a:uFill>
                <a:solidFill>
                  <a:srgbClr val="FFFFFF"/>
                </a:solidFill>
              </a:uFill>
              <a:latin typeface="Arial"/>
            </a:endParaRPr>
          </a:p>
        </p:txBody>
      </p:sp>
      <p:sp>
        <p:nvSpPr>
          <p:cNvPr id="106" name="CustomShape 2"/>
          <p:cNvSpPr/>
          <p:nvPr/>
        </p:nvSpPr>
        <p:spPr>
          <a:xfrm>
            <a:off x="1981200" y="1944000"/>
            <a:ext cx="2926440" cy="3815640"/>
          </a:xfrm>
          <a:prstGeom prst="rect">
            <a:avLst/>
          </a:prstGeom>
          <a:solidFill>
            <a:srgbClr val="DE9991"/>
          </a:solid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2015: 32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2016: 85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2017: 49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2018: 80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2019: 159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2020: 525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2021: 846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2022: 861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2023: 1196 işlem</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2024: 947 işlem</a:t>
            </a: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p:txBody>
      </p:sp>
      <p:pic>
        <p:nvPicPr>
          <p:cNvPr id="107" name="Resim 106"/>
          <p:cNvPicPr/>
          <p:nvPr/>
        </p:nvPicPr>
        <p:blipFill>
          <a:blip r:embed="rId2"/>
          <a:stretch/>
        </p:blipFill>
        <p:spPr>
          <a:xfrm>
            <a:off x="5052000" y="1600200"/>
            <a:ext cx="5183640" cy="4595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1981200" y="274680"/>
            <a:ext cx="8228160" cy="948960"/>
          </a:xfrm>
          <a:prstGeom prst="rect">
            <a:avLst/>
          </a:prstGeom>
          <a:solidFill>
            <a:srgbClr val="9AC6F4"/>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Erişkin ve Çocuk İşlem Dağılımı </a:t>
            </a:r>
            <a:endParaRPr lang="tr-TR" spc="-1">
              <a:solidFill>
                <a:srgbClr val="000000"/>
              </a:solidFill>
              <a:uFill>
                <a:solidFill>
                  <a:srgbClr val="FFFFFF"/>
                </a:solidFill>
              </a:uFill>
              <a:latin typeface="Arial"/>
            </a:endParaRPr>
          </a:p>
        </p:txBody>
      </p:sp>
      <p:pic>
        <p:nvPicPr>
          <p:cNvPr id="109" name="Resim 108"/>
          <p:cNvPicPr/>
          <p:nvPr/>
        </p:nvPicPr>
        <p:blipFill>
          <a:blip r:embed="rId2"/>
          <a:stretch/>
        </p:blipFill>
        <p:spPr>
          <a:xfrm>
            <a:off x="2172000" y="1820880"/>
            <a:ext cx="3743640" cy="3938760"/>
          </a:xfrm>
          <a:prstGeom prst="rect">
            <a:avLst/>
          </a:prstGeom>
          <a:ln>
            <a:noFill/>
          </a:ln>
        </p:spPr>
      </p:pic>
      <p:sp>
        <p:nvSpPr>
          <p:cNvPr id="110" name="CustomShape 2"/>
          <p:cNvSpPr/>
          <p:nvPr/>
        </p:nvSpPr>
        <p:spPr>
          <a:xfrm>
            <a:off x="6385080" y="2661480"/>
            <a:ext cx="3778560" cy="252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tr-TR" sz="3200" spc="-1">
                <a:solidFill>
                  <a:srgbClr val="000000"/>
                </a:solidFill>
                <a:uFill>
                  <a:solidFill>
                    <a:srgbClr val="FFFFFF"/>
                  </a:solidFill>
                </a:uFill>
                <a:latin typeface="Calibri"/>
                <a:ea typeface="DejaVu Sans"/>
              </a:rPr>
              <a:t>5152 işlemin;</a:t>
            </a:r>
            <a:endParaRPr lang="tr-TR" spc="-1">
              <a:solidFill>
                <a:srgbClr val="000000"/>
              </a:solidFill>
              <a:uFill>
                <a:solidFill>
                  <a:srgbClr val="FFFFFF"/>
                </a:solidFill>
              </a:uFill>
              <a:latin typeface="Arial"/>
            </a:endParaRPr>
          </a:p>
          <a:p>
            <a:pPr>
              <a:lnSpc>
                <a:spcPct val="150000"/>
              </a:lnSpc>
            </a:pPr>
            <a:r>
              <a:rPr lang="tr-TR" sz="3200" spc="-1">
                <a:solidFill>
                  <a:srgbClr val="000000"/>
                </a:solidFill>
                <a:uFill>
                  <a:solidFill>
                    <a:srgbClr val="FFFFFF"/>
                  </a:solidFill>
                </a:uFill>
                <a:latin typeface="Calibri"/>
                <a:ea typeface="DejaVu Sans"/>
              </a:rPr>
              <a:t>Erişkin: 3946</a:t>
            </a:r>
            <a:endParaRPr lang="tr-TR" spc="-1">
              <a:solidFill>
                <a:srgbClr val="000000"/>
              </a:solidFill>
              <a:uFill>
                <a:solidFill>
                  <a:srgbClr val="FFFFFF"/>
                </a:solidFill>
              </a:uFill>
              <a:latin typeface="Arial"/>
            </a:endParaRPr>
          </a:p>
          <a:p>
            <a:pPr>
              <a:lnSpc>
                <a:spcPct val="150000"/>
              </a:lnSpc>
            </a:pPr>
            <a:r>
              <a:rPr lang="tr-TR" sz="3200" spc="-1">
                <a:solidFill>
                  <a:srgbClr val="000000"/>
                </a:solidFill>
                <a:uFill>
                  <a:solidFill>
                    <a:srgbClr val="FFFFFF"/>
                  </a:solidFill>
                </a:uFill>
                <a:latin typeface="Calibri"/>
                <a:ea typeface="DejaVu Sans"/>
              </a:rPr>
              <a:t>Pediatrik: 1206</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Resim 110"/>
          <p:cNvPicPr/>
          <p:nvPr/>
        </p:nvPicPr>
        <p:blipFill>
          <a:blip r:embed="rId2"/>
          <a:stretch/>
        </p:blipFill>
        <p:spPr>
          <a:xfrm>
            <a:off x="1691040" y="2072160"/>
            <a:ext cx="5424840" cy="3759480"/>
          </a:xfrm>
          <a:prstGeom prst="rect">
            <a:avLst/>
          </a:prstGeom>
          <a:ln>
            <a:noFill/>
          </a:ln>
        </p:spPr>
      </p:pic>
      <p:sp>
        <p:nvSpPr>
          <p:cNvPr id="112" name="CustomShape 1"/>
          <p:cNvSpPr/>
          <p:nvPr/>
        </p:nvSpPr>
        <p:spPr>
          <a:xfrm>
            <a:off x="1981200" y="274680"/>
            <a:ext cx="8228160" cy="948960"/>
          </a:xfrm>
          <a:prstGeom prst="rect">
            <a:avLst/>
          </a:prstGeom>
          <a:solidFill>
            <a:srgbClr val="F3DED7"/>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Erişkin Terapötik Aferez İşlemlerin Dağılımı </a:t>
            </a:r>
            <a:endParaRPr lang="tr-TR" spc="-1">
              <a:solidFill>
                <a:srgbClr val="000000"/>
              </a:solidFill>
              <a:uFill>
                <a:solidFill>
                  <a:srgbClr val="FFFFFF"/>
                </a:solidFill>
              </a:uFill>
              <a:latin typeface="Arial"/>
            </a:endParaRPr>
          </a:p>
        </p:txBody>
      </p:sp>
      <p:sp>
        <p:nvSpPr>
          <p:cNvPr id="113" name="CustomShape 2"/>
          <p:cNvSpPr/>
          <p:nvPr/>
        </p:nvSpPr>
        <p:spPr>
          <a:xfrm>
            <a:off x="7500000" y="2160000"/>
            <a:ext cx="2926440" cy="3527640"/>
          </a:xfrm>
          <a:prstGeom prst="rect">
            <a:avLst/>
          </a:prstGeom>
          <a:solidFill>
            <a:srgbClr val="F0E68C"/>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TPE: %70,7</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DFPP: %17,9</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LÖKOFEREZ: %3,5</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LİPİD: %3,9</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RBCX: %3,9</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TROMBOSİT AFEREZİ: %0,1</a:t>
            </a: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1981200" y="274680"/>
            <a:ext cx="8228160" cy="948960"/>
          </a:xfrm>
          <a:prstGeom prst="rect">
            <a:avLst/>
          </a:prstGeom>
          <a:solidFill>
            <a:srgbClr val="F3DED7"/>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Çocuk Terapötik Aferez İşlemlerin Dağılımı </a:t>
            </a:r>
            <a:endParaRPr lang="tr-TR" spc="-1">
              <a:solidFill>
                <a:srgbClr val="000000"/>
              </a:solidFill>
              <a:uFill>
                <a:solidFill>
                  <a:srgbClr val="FFFFFF"/>
                </a:solidFill>
              </a:uFill>
              <a:latin typeface="Arial"/>
            </a:endParaRPr>
          </a:p>
        </p:txBody>
      </p:sp>
      <p:pic>
        <p:nvPicPr>
          <p:cNvPr id="115" name="Resim 114"/>
          <p:cNvPicPr/>
          <p:nvPr/>
        </p:nvPicPr>
        <p:blipFill>
          <a:blip r:embed="rId2"/>
          <a:stretch/>
        </p:blipFill>
        <p:spPr>
          <a:xfrm>
            <a:off x="2172000" y="1781640"/>
            <a:ext cx="4607640" cy="4339800"/>
          </a:xfrm>
          <a:prstGeom prst="rect">
            <a:avLst/>
          </a:prstGeom>
          <a:ln>
            <a:noFill/>
          </a:ln>
        </p:spPr>
      </p:pic>
      <p:sp>
        <p:nvSpPr>
          <p:cNvPr id="116" name="CustomShape 2"/>
          <p:cNvSpPr/>
          <p:nvPr/>
        </p:nvSpPr>
        <p:spPr>
          <a:xfrm>
            <a:off x="7381200" y="2376000"/>
            <a:ext cx="2926440" cy="2663640"/>
          </a:xfrm>
          <a:prstGeom prst="rect">
            <a:avLst/>
          </a:prstGeom>
          <a:solidFill>
            <a:srgbClr val="F0E68C"/>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TPE: %70,6</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DFPP: %3,4</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LÖKOFEREZ: %12,9</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LİPİD: %9,2</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RBCX: %3,9</a:t>
            </a: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1981200" y="274680"/>
            <a:ext cx="8228160" cy="948960"/>
          </a:xfrm>
          <a:prstGeom prst="rect">
            <a:avLst/>
          </a:prstGeom>
          <a:solidFill>
            <a:srgbClr val="F3DED7"/>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Erişkin TPE İşlemleri(Toplam 2395) </a:t>
            </a:r>
            <a:endParaRPr lang="tr-TR" spc="-1">
              <a:solidFill>
                <a:srgbClr val="000000"/>
              </a:solidFill>
              <a:uFill>
                <a:solidFill>
                  <a:srgbClr val="FFFFFF"/>
                </a:solidFill>
              </a:uFill>
              <a:latin typeface="Arial"/>
            </a:endParaRPr>
          </a:p>
        </p:txBody>
      </p:sp>
      <p:graphicFrame>
        <p:nvGraphicFramePr>
          <p:cNvPr id="118" name="Table 2"/>
          <p:cNvGraphicFramePr/>
          <p:nvPr/>
        </p:nvGraphicFramePr>
        <p:xfrm>
          <a:off x="2127360" y="1736640"/>
          <a:ext cx="4148640" cy="3577320"/>
        </p:xfrm>
        <a:graphic>
          <a:graphicData uri="http://schemas.openxmlformats.org/drawingml/2006/table">
            <a:tbl>
              <a:tblPr/>
              <a:tblGrid>
                <a:gridCol w="1730880">
                  <a:extLst>
                    <a:ext uri="{9D8B030D-6E8A-4147-A177-3AD203B41FA5}">
                      <a16:colId xmlns:a16="http://schemas.microsoft.com/office/drawing/2014/main" val="20000"/>
                    </a:ext>
                  </a:extLst>
                </a:gridCol>
                <a:gridCol w="1343520">
                  <a:extLst>
                    <a:ext uri="{9D8B030D-6E8A-4147-A177-3AD203B41FA5}">
                      <a16:colId xmlns:a16="http://schemas.microsoft.com/office/drawing/2014/main" val="20001"/>
                    </a:ext>
                  </a:extLst>
                </a:gridCol>
                <a:gridCol w="1216440">
                  <a:extLst>
                    <a:ext uri="{9D8B030D-6E8A-4147-A177-3AD203B41FA5}">
                      <a16:colId xmlns:a16="http://schemas.microsoft.com/office/drawing/2014/main" val="20002"/>
                    </a:ext>
                  </a:extLst>
                </a:gridCol>
              </a:tblGrid>
              <a:tr h="697680">
                <a:tc>
                  <a:txBody>
                    <a:bodyPr/>
                    <a:lstStyle/>
                    <a:p>
                      <a:r>
                        <a:rPr lang="tr-TR" sz="1800" b="0" strike="noStrike" spc="-1">
                          <a:solidFill>
                            <a:srgbClr val="000000"/>
                          </a:solidFill>
                          <a:uFill>
                            <a:solidFill>
                              <a:srgbClr val="FFFFFF"/>
                            </a:solidFill>
                          </a:uFill>
                          <a:latin typeface="Arial"/>
                        </a:rPr>
                        <a:t>Endikasyon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tr-TR" sz="1800" b="0" strike="noStrike" spc="-1">
                          <a:solidFill>
                            <a:srgbClr val="000000"/>
                          </a:solidFill>
                          <a:uFill>
                            <a:solidFill>
                              <a:srgbClr val="FFFFFF"/>
                            </a:solidFill>
                          </a:uFill>
                          <a:latin typeface="Arial"/>
                        </a:rPr>
                        <a:t>İşlem Sayısı</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tr-TR" sz="1800" b="0" strike="noStrike" spc="-1">
                          <a:solidFill>
                            <a:srgbClr val="000000"/>
                          </a:solidFill>
                          <a:uFill>
                            <a:solidFill>
                              <a:srgbClr val="FFFFFF"/>
                            </a:solidFill>
                          </a:uFill>
                          <a:latin typeface="Arial"/>
                        </a:rPr>
                        <a:t>Yüzde(%)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19640">
                <a:tc>
                  <a:txBody>
                    <a:bodyPr/>
                    <a:lstStyle/>
                    <a:p>
                      <a:r>
                        <a:rPr lang="tr-TR" sz="1800" b="0" strike="noStrike" spc="-1">
                          <a:solidFill>
                            <a:srgbClr val="000000"/>
                          </a:solidFill>
                          <a:uFill>
                            <a:solidFill>
                              <a:srgbClr val="FFFFFF"/>
                            </a:solidFill>
                          </a:uFill>
                          <a:latin typeface="Arial"/>
                        </a:rPr>
                        <a:t>TTP</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516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21,5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19640">
                <a:tc>
                  <a:txBody>
                    <a:bodyPr/>
                    <a:lstStyle/>
                    <a:p>
                      <a:r>
                        <a:rPr lang="tr-TR" sz="1800" b="0" strike="noStrike" spc="-1">
                          <a:solidFill>
                            <a:srgbClr val="000000"/>
                          </a:solidFill>
                          <a:uFill>
                            <a:solidFill>
                              <a:srgbClr val="FFFFFF"/>
                            </a:solidFill>
                          </a:uFill>
                          <a:latin typeface="Arial"/>
                        </a:rPr>
                        <a:t>Kc Yetmezliği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425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17,7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19640">
                <a:tc>
                  <a:txBody>
                    <a:bodyPr/>
                    <a:lstStyle/>
                    <a:p>
                      <a:r>
                        <a:rPr lang="tr-TR" sz="1800" b="0" strike="noStrike" spc="-1">
                          <a:solidFill>
                            <a:srgbClr val="000000"/>
                          </a:solidFill>
                          <a:uFill>
                            <a:solidFill>
                              <a:srgbClr val="FFFFFF"/>
                            </a:solidFill>
                          </a:uFill>
                          <a:latin typeface="Arial"/>
                        </a:rPr>
                        <a:t>Polinöropatiler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294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12,3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21080">
                <a:tc>
                  <a:txBody>
                    <a:bodyPr/>
                    <a:lstStyle/>
                    <a:p>
                      <a:r>
                        <a:rPr lang="tr-TR" sz="1800" b="0" strike="noStrike" spc="-1">
                          <a:solidFill>
                            <a:srgbClr val="000000"/>
                          </a:solidFill>
                          <a:uFill>
                            <a:solidFill>
                              <a:srgbClr val="FFFFFF"/>
                            </a:solidFill>
                          </a:uFill>
                          <a:latin typeface="Arial"/>
                        </a:rPr>
                        <a:t>Diğer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1160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48,4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19" name="CustomShape 3"/>
          <p:cNvSpPr/>
          <p:nvPr/>
        </p:nvSpPr>
        <p:spPr>
          <a:xfrm>
            <a:off x="7068000" y="1656000"/>
            <a:ext cx="2926440" cy="3672000"/>
          </a:xfrm>
          <a:prstGeom prst="rect">
            <a:avLst/>
          </a:prstGeom>
          <a:solidFill>
            <a:srgbClr val="FFDAB9"/>
          </a:solid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50000"/>
              </a:lnSpc>
              <a:buClr>
                <a:srgbClr val="000000"/>
              </a:buClr>
              <a:buFont typeface="Arial"/>
              <a:buChar char="•"/>
            </a:pPr>
            <a:r>
              <a:rPr lang="tr-TR" spc="-1">
                <a:solidFill>
                  <a:srgbClr val="000000"/>
                </a:solidFill>
                <a:uFill>
                  <a:solidFill>
                    <a:srgbClr val="FFFFFF"/>
                  </a:solidFill>
                </a:uFill>
                <a:latin typeface="Arial"/>
                <a:ea typeface="DejaVu Sans"/>
              </a:rPr>
              <a:t>Diğer 48,4 lük dilim çeşitli hastalık grupları oluşturmaktadır. Bunlar arasında hematolojik, nefrolojik, metabolik ve otoimmün hastalıklar yer almaktadır.</a:t>
            </a:r>
            <a:endParaRPr lang="tr-TR" spc="-1">
              <a:solidFill>
                <a:srgbClr val="000000"/>
              </a:solidFill>
              <a:uFill>
                <a:solidFill>
                  <a:srgbClr val="FFFFFF"/>
                </a:solidFill>
              </a:uFill>
              <a:latin typeface="Arial"/>
            </a:endParaRPr>
          </a:p>
        </p:txBody>
      </p:sp>
      <p:sp>
        <p:nvSpPr>
          <p:cNvPr id="120" name="TextShape 4"/>
          <p:cNvSpPr txBox="1"/>
          <p:nvPr/>
        </p:nvSpPr>
        <p:spPr>
          <a:xfrm>
            <a:off x="2028000" y="5472000"/>
            <a:ext cx="8008200" cy="596880"/>
          </a:xfrm>
          <a:prstGeom prst="rect">
            <a:avLst/>
          </a:prstGeom>
          <a:noFill/>
          <a:ln>
            <a:noFill/>
          </a:ln>
        </p:spPr>
        <p:txBody>
          <a:bodyPr lIns="90000" tIns="45000" rIns="90000" bIns="45000"/>
          <a:lstStyle/>
          <a:p>
            <a:r>
              <a:rPr lang="tr-TR" spc="-1">
                <a:solidFill>
                  <a:srgbClr val="000000"/>
                </a:solidFill>
                <a:uFill>
                  <a:solidFill>
                    <a:srgbClr val="FFFFFF"/>
                  </a:solidFill>
                </a:uFill>
                <a:latin typeface="Arial"/>
              </a:rPr>
              <a:t> TPE için en sık endikasyon trombotik trombositopenik purpura (TTP) ve Kc yetmezliği idi.</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1981200" y="274680"/>
            <a:ext cx="8228160" cy="948960"/>
          </a:xfrm>
          <a:prstGeom prst="rect">
            <a:avLst/>
          </a:prstGeom>
          <a:solidFill>
            <a:srgbClr val="F3DED7"/>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3200" spc="-1">
                <a:solidFill>
                  <a:srgbClr val="000000"/>
                </a:solidFill>
                <a:uFill>
                  <a:solidFill>
                    <a:srgbClr val="FFFFFF"/>
                  </a:solidFill>
                </a:uFill>
                <a:latin typeface="Arial"/>
                <a:ea typeface="DejaVu Sans"/>
              </a:rPr>
              <a:t>Çocuk TPE İşlemleri(Toplam 852) </a:t>
            </a:r>
            <a:endParaRPr lang="tr-TR" spc="-1">
              <a:solidFill>
                <a:srgbClr val="000000"/>
              </a:solidFill>
              <a:uFill>
                <a:solidFill>
                  <a:srgbClr val="FFFFFF"/>
                </a:solidFill>
              </a:uFill>
              <a:latin typeface="Arial"/>
            </a:endParaRPr>
          </a:p>
        </p:txBody>
      </p:sp>
      <p:graphicFrame>
        <p:nvGraphicFramePr>
          <p:cNvPr id="122" name="Table 2"/>
          <p:cNvGraphicFramePr/>
          <p:nvPr/>
        </p:nvGraphicFramePr>
        <p:xfrm>
          <a:off x="2147160" y="2283840"/>
          <a:ext cx="4291560" cy="3578400"/>
        </p:xfrm>
        <a:graphic>
          <a:graphicData uri="http://schemas.openxmlformats.org/drawingml/2006/table">
            <a:tbl>
              <a:tblPr/>
              <a:tblGrid>
                <a:gridCol w="1730880">
                  <a:extLst>
                    <a:ext uri="{9D8B030D-6E8A-4147-A177-3AD203B41FA5}">
                      <a16:colId xmlns:a16="http://schemas.microsoft.com/office/drawing/2014/main" val="20000"/>
                    </a:ext>
                  </a:extLst>
                </a:gridCol>
                <a:gridCol w="1343520">
                  <a:extLst>
                    <a:ext uri="{9D8B030D-6E8A-4147-A177-3AD203B41FA5}">
                      <a16:colId xmlns:a16="http://schemas.microsoft.com/office/drawing/2014/main" val="20001"/>
                    </a:ext>
                  </a:extLst>
                </a:gridCol>
                <a:gridCol w="1217160">
                  <a:extLst>
                    <a:ext uri="{9D8B030D-6E8A-4147-A177-3AD203B41FA5}">
                      <a16:colId xmlns:a16="http://schemas.microsoft.com/office/drawing/2014/main" val="20002"/>
                    </a:ext>
                  </a:extLst>
                </a:gridCol>
              </a:tblGrid>
              <a:tr h="600120">
                <a:tc>
                  <a:txBody>
                    <a:bodyPr/>
                    <a:lstStyle/>
                    <a:p>
                      <a:r>
                        <a:rPr lang="tr-TR" sz="1800" b="0" strike="noStrike" spc="-1">
                          <a:solidFill>
                            <a:srgbClr val="000000"/>
                          </a:solidFill>
                          <a:uFill>
                            <a:solidFill>
                              <a:srgbClr val="FFFFFF"/>
                            </a:solidFill>
                          </a:uFill>
                          <a:latin typeface="Arial"/>
                        </a:rPr>
                        <a:t>Endikasyon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tr-TR" sz="1800" b="0" strike="noStrike" spc="-1">
                          <a:solidFill>
                            <a:srgbClr val="000000"/>
                          </a:solidFill>
                          <a:uFill>
                            <a:solidFill>
                              <a:srgbClr val="FFFFFF"/>
                            </a:solidFill>
                          </a:uFill>
                          <a:latin typeface="Arial"/>
                        </a:rPr>
                        <a:t>İşlem Sayısı</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tr-TR" sz="1800" b="0" strike="noStrike" spc="-1">
                          <a:solidFill>
                            <a:srgbClr val="000000"/>
                          </a:solidFill>
                          <a:uFill>
                            <a:solidFill>
                              <a:srgbClr val="FFFFFF"/>
                            </a:solidFill>
                          </a:uFill>
                          <a:latin typeface="Arial"/>
                        </a:rPr>
                        <a:t>Yüzde(%)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19640">
                <a:tc>
                  <a:txBody>
                    <a:bodyPr/>
                    <a:lstStyle/>
                    <a:p>
                      <a:r>
                        <a:rPr lang="tr-TR" sz="1800" b="0" strike="noStrike" spc="-1">
                          <a:solidFill>
                            <a:srgbClr val="000000"/>
                          </a:solidFill>
                          <a:uFill>
                            <a:solidFill>
                              <a:srgbClr val="FFFFFF"/>
                            </a:solidFill>
                          </a:uFill>
                          <a:latin typeface="Arial"/>
                        </a:rPr>
                        <a:t>Kc Yetmezliği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447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52,5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19640">
                <a:tc>
                  <a:txBody>
                    <a:bodyPr/>
                    <a:lstStyle/>
                    <a:p>
                      <a:r>
                        <a:rPr lang="tr-TR" sz="1800" b="0" strike="noStrike" spc="-1">
                          <a:solidFill>
                            <a:srgbClr val="000000"/>
                          </a:solidFill>
                          <a:uFill>
                            <a:solidFill>
                              <a:srgbClr val="FFFFFF"/>
                            </a:solidFill>
                          </a:uFill>
                          <a:latin typeface="Arial"/>
                        </a:rPr>
                        <a:t>GBS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119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tr-TR" sz="1800" b="0" strike="noStrike" spc="-1">
                          <a:solidFill>
                            <a:srgbClr val="000000"/>
                          </a:solidFill>
                          <a:uFill>
                            <a:solidFill>
                              <a:srgbClr val="FFFFFF"/>
                            </a:solidFill>
                          </a:uFill>
                          <a:latin typeface="Arial"/>
                        </a:rPr>
                        <a:t>14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21800">
                <a:tc>
                  <a:txBody>
                    <a:bodyPr/>
                    <a:lstStyle/>
                    <a:p>
                      <a:r>
                        <a:rPr lang="tr-TR" sz="1800" b="0" strike="noStrike" spc="-1">
                          <a:solidFill>
                            <a:srgbClr val="000000"/>
                          </a:solidFill>
                          <a:uFill>
                            <a:solidFill>
                              <a:srgbClr val="FFFFFF"/>
                            </a:solidFill>
                          </a:uFill>
                          <a:latin typeface="Arial"/>
                        </a:rPr>
                        <a:t>Diğer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286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tr-TR" sz="1800" b="0" strike="noStrike" spc="-1">
                          <a:solidFill>
                            <a:srgbClr val="000000"/>
                          </a:solidFill>
                          <a:uFill>
                            <a:solidFill>
                              <a:srgbClr val="FFFFFF"/>
                            </a:solidFill>
                          </a:uFill>
                          <a:latin typeface="Arial"/>
                        </a:rPr>
                        <a:t>33,6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bl>
          </a:graphicData>
        </a:graphic>
      </p:graphicFrame>
      <p:sp>
        <p:nvSpPr>
          <p:cNvPr id="123" name="CustomShape 3"/>
          <p:cNvSpPr/>
          <p:nvPr/>
        </p:nvSpPr>
        <p:spPr>
          <a:xfrm>
            <a:off x="7068000" y="1656000"/>
            <a:ext cx="3096000" cy="3744000"/>
          </a:xfrm>
          <a:prstGeom prst="rect">
            <a:avLst/>
          </a:prstGeom>
          <a:solidFill>
            <a:srgbClr val="FFDAB9"/>
          </a:solid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50000"/>
              </a:lnSpc>
              <a:buClr>
                <a:srgbClr val="000000"/>
              </a:buClr>
              <a:buFont typeface="Arial"/>
              <a:buChar char="•"/>
            </a:pPr>
            <a:r>
              <a:rPr lang="tr-TR" sz="1500" spc="-1">
                <a:solidFill>
                  <a:srgbClr val="000000"/>
                </a:solidFill>
                <a:uFill>
                  <a:solidFill>
                    <a:srgbClr val="FFFFFF"/>
                  </a:solidFill>
                </a:uFill>
                <a:latin typeface="Arial"/>
                <a:ea typeface="DejaVu Sans"/>
              </a:rPr>
              <a:t>Kc yetmz olguları tüm tpe işlemlerin yarısından fazlasını oluşturmakta.</a:t>
            </a:r>
            <a:endParaRPr lang="tr-TR" sz="1500"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500" spc="-1">
                <a:solidFill>
                  <a:srgbClr val="000000"/>
                </a:solidFill>
                <a:uFill>
                  <a:solidFill>
                    <a:srgbClr val="FFFFFF"/>
                  </a:solidFill>
                </a:uFill>
                <a:latin typeface="Arial"/>
                <a:ea typeface="DejaVu Sans"/>
              </a:rPr>
              <a:t>Polinöropatilerden GBS en sık yapılan nörolojik hastalık olarak karşımıza çıkıyor</a:t>
            </a:r>
            <a:endParaRPr lang="tr-TR" sz="1500"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500" spc="-1">
                <a:solidFill>
                  <a:srgbClr val="000000"/>
                </a:solidFill>
                <a:uFill>
                  <a:solidFill>
                    <a:srgbClr val="FFFFFF"/>
                  </a:solidFill>
                </a:uFill>
                <a:latin typeface="Arial"/>
                <a:ea typeface="DejaVu Sans"/>
              </a:rPr>
              <a:t>Geri kalan %33,6 lık kısım ise metabolik hast, Hematolojik hast, Hüs ve wegener gibi ağırlıklı otoimmün hast.</a:t>
            </a:r>
            <a:endParaRPr lang="tr-TR" sz="1500" spc="-1">
              <a:solidFill>
                <a:srgbClr val="000000"/>
              </a:solidFill>
              <a:uFill>
                <a:solidFill>
                  <a:srgbClr val="FFFFFF"/>
                </a:solidFill>
              </a:uFill>
              <a:latin typeface="Arial"/>
            </a:endParaRPr>
          </a:p>
        </p:txBody>
      </p:sp>
      <p:sp>
        <p:nvSpPr>
          <p:cNvPr id="124" name="TextShape 4"/>
          <p:cNvSpPr txBox="1"/>
          <p:nvPr/>
        </p:nvSpPr>
        <p:spPr>
          <a:xfrm>
            <a:off x="2028360" y="5739120"/>
            <a:ext cx="8008200" cy="596880"/>
          </a:xfrm>
          <a:prstGeom prst="rect">
            <a:avLst/>
          </a:prstGeom>
          <a:noFill/>
          <a:ln>
            <a:noFill/>
          </a:ln>
        </p:spPr>
        <p:txBody>
          <a:bodyPr lIns="90000" tIns="45000" rIns="90000" bIns="45000"/>
          <a:lstStyle/>
          <a:p>
            <a:r>
              <a:rPr lang="tr-TR" spc="-1">
                <a:solidFill>
                  <a:srgbClr val="000000"/>
                </a:solidFill>
                <a:uFill>
                  <a:solidFill>
                    <a:srgbClr val="FFFFFF"/>
                  </a:solidFill>
                </a:uFill>
                <a:latin typeface="Arial"/>
              </a:rPr>
              <a:t> TPE için en sık endikasyon Kc yetmezliği ve GBS idi. Yine ASFA endikasyon kategorisi I olan hastalıklardır.</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2007480" y="360000"/>
            <a:ext cx="8228160" cy="1141560"/>
          </a:xfrm>
          <a:prstGeom prst="rect">
            <a:avLst/>
          </a:prstGeom>
          <a:solidFill>
            <a:srgbClr val="FFDEAD"/>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b="1" spc="-1">
                <a:solidFill>
                  <a:srgbClr val="000000"/>
                </a:solidFill>
                <a:uFill>
                  <a:solidFill>
                    <a:srgbClr val="FFFFFF"/>
                  </a:solidFill>
                </a:uFill>
                <a:latin typeface="Arial"/>
                <a:ea typeface="DejaVu Sans"/>
              </a:rPr>
              <a:t>Kök hücre deneyimimiz</a:t>
            </a:r>
            <a:endParaRPr lang="tr-TR" b="1" spc="-1">
              <a:solidFill>
                <a:srgbClr val="000000"/>
              </a:solidFill>
              <a:uFill>
                <a:solidFill>
                  <a:srgbClr val="FFFFFF"/>
                </a:solidFill>
              </a:uFill>
              <a:latin typeface="Arial"/>
            </a:endParaRPr>
          </a:p>
        </p:txBody>
      </p:sp>
      <p:pic>
        <p:nvPicPr>
          <p:cNvPr id="126" name="Resim 125"/>
          <p:cNvPicPr/>
          <p:nvPr/>
        </p:nvPicPr>
        <p:blipFill>
          <a:blip r:embed="rId2"/>
          <a:stretch/>
        </p:blipFill>
        <p:spPr>
          <a:xfrm>
            <a:off x="2028000" y="1728000"/>
            <a:ext cx="3845880" cy="3045240"/>
          </a:xfrm>
          <a:prstGeom prst="rect">
            <a:avLst/>
          </a:prstGeom>
          <a:ln>
            <a:noFill/>
          </a:ln>
        </p:spPr>
      </p:pic>
      <p:sp>
        <p:nvSpPr>
          <p:cNvPr id="127" name="TextShape 2"/>
          <p:cNvSpPr txBox="1"/>
          <p:nvPr/>
        </p:nvSpPr>
        <p:spPr>
          <a:xfrm>
            <a:off x="2316000" y="4968000"/>
            <a:ext cx="6696000" cy="1817280"/>
          </a:xfrm>
          <a:prstGeom prst="rect">
            <a:avLst/>
          </a:prstGeom>
          <a:noFill/>
          <a:ln>
            <a:noFill/>
          </a:ln>
        </p:spPr>
        <p:txBody>
          <a:bodyPr lIns="90000" tIns="45000" rIns="90000" bIns="45000"/>
          <a:lstStyle/>
          <a:p>
            <a:pPr>
              <a:lnSpc>
                <a:spcPct val="150000"/>
              </a:lnSpc>
            </a:pPr>
            <a:r>
              <a:rPr lang="tr-TR" b="1" spc="-1">
                <a:solidFill>
                  <a:srgbClr val="000000"/>
                </a:solidFill>
                <a:uFill>
                  <a:solidFill>
                    <a:srgbClr val="FFFFFF"/>
                  </a:solidFill>
                </a:uFill>
                <a:latin typeface="Arial"/>
              </a:rPr>
              <a:t>      </a:t>
            </a:r>
            <a:r>
              <a:rPr lang="tr-TR" sz="1500" b="1" spc="-1">
                <a:solidFill>
                  <a:srgbClr val="000000"/>
                </a:solidFill>
                <a:uFill>
                  <a:solidFill>
                    <a:srgbClr val="FFFFFF"/>
                  </a:solidFill>
                </a:uFill>
                <a:latin typeface="Arial"/>
              </a:rPr>
              <a:t>Toplam İşlem Sayıları</a:t>
            </a:r>
            <a:endParaRPr lang="tr-TR" spc="-1">
              <a:solidFill>
                <a:srgbClr val="000000"/>
              </a:solidFill>
              <a:uFill>
                <a:solidFill>
                  <a:srgbClr val="FFFFFF"/>
                </a:solidFill>
              </a:uFill>
              <a:latin typeface="Arial"/>
            </a:endParaRPr>
          </a:p>
          <a:p>
            <a:pPr>
              <a:lnSpc>
                <a:spcPct val="150000"/>
              </a:lnSpc>
            </a:pPr>
            <a:r>
              <a:rPr lang="tr-TR" sz="1500" b="1" spc="-1">
                <a:solidFill>
                  <a:srgbClr val="000000"/>
                </a:solidFill>
                <a:uFill>
                  <a:solidFill>
                    <a:srgbClr val="FFFFFF"/>
                  </a:solidFill>
                </a:uFill>
                <a:latin typeface="Arial"/>
              </a:rPr>
              <a:t>     (2020- 2024 yılları arası)</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r>
              <a:rPr lang="tr-TR" sz="1500" spc="-1">
                <a:solidFill>
                  <a:srgbClr val="000000"/>
                </a:solidFill>
                <a:uFill>
                  <a:solidFill>
                    <a:srgbClr val="FFFFFF"/>
                  </a:solidFill>
                </a:uFill>
                <a:latin typeface="Arial"/>
              </a:rPr>
              <a:t>Periferik kök hücre toplama: 578 ( erişkin 537, çocuk 41)</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r>
              <a:rPr lang="tr-TR" sz="1500" spc="-1">
                <a:solidFill>
                  <a:srgbClr val="000000"/>
                </a:solidFill>
                <a:uFill>
                  <a:solidFill>
                    <a:srgbClr val="FFFFFF"/>
                  </a:solidFill>
                </a:uFill>
                <a:latin typeface="Arial"/>
              </a:rPr>
              <a:t>Kök hücre dondurma: 396 (erişkin 351, çocuk 45)</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r>
              <a:rPr lang="tr-TR" sz="1500" spc="-1">
                <a:solidFill>
                  <a:srgbClr val="000000"/>
                </a:solidFill>
                <a:uFill>
                  <a:solidFill>
                    <a:srgbClr val="FFFFFF"/>
                  </a:solidFill>
                </a:uFill>
                <a:latin typeface="Arial"/>
              </a:rPr>
              <a:t>Periferik kök hücre nakli: 262 (erişkin 218, çocuk 44)</a:t>
            </a:r>
            <a:endParaRPr lang="tr-TR" spc="-1">
              <a:solidFill>
                <a:srgbClr val="000000"/>
              </a:solidFill>
              <a:uFill>
                <a:solidFill>
                  <a:srgbClr val="FFFFFF"/>
                </a:solidFill>
              </a:uFill>
              <a:latin typeface="Arial"/>
            </a:endParaRPr>
          </a:p>
        </p:txBody>
      </p:sp>
      <p:pic>
        <p:nvPicPr>
          <p:cNvPr id="128" name="Resim 127"/>
          <p:cNvPicPr/>
          <p:nvPr/>
        </p:nvPicPr>
        <p:blipFill>
          <a:blip r:embed="rId3"/>
          <a:stretch/>
        </p:blipFill>
        <p:spPr>
          <a:xfrm>
            <a:off x="6132000" y="1784880"/>
            <a:ext cx="4032000" cy="3111120"/>
          </a:xfrm>
          <a:prstGeom prst="rect">
            <a:avLst/>
          </a:prstGeom>
          <a:ln>
            <a:noFill/>
          </a:ln>
        </p:spPr>
      </p:pic>
      <p:pic>
        <p:nvPicPr>
          <p:cNvPr id="129" name="Resim 128"/>
          <p:cNvPicPr/>
          <p:nvPr/>
        </p:nvPicPr>
        <p:blipFill>
          <a:blip r:embed="rId4"/>
          <a:stretch/>
        </p:blipFill>
        <p:spPr>
          <a:xfrm>
            <a:off x="9102000" y="5112000"/>
            <a:ext cx="1062000" cy="648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2244000" y="648000"/>
            <a:ext cx="7415640" cy="1224360"/>
          </a:xfrm>
          <a:prstGeom prst="rect">
            <a:avLst/>
          </a:prstGeom>
          <a:solidFill>
            <a:srgbClr val="B0C4DE"/>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b="1" spc="-1">
                <a:solidFill>
                  <a:srgbClr val="000000"/>
                </a:solidFill>
                <a:uFill>
                  <a:solidFill>
                    <a:srgbClr val="FFFFFF"/>
                  </a:solidFill>
                </a:uFill>
                <a:latin typeface="Arial"/>
              </a:rPr>
              <a:t>Adana Şehir Hastanesi Aferez deneyimi</a:t>
            </a:r>
            <a:endParaRPr lang="tr-TR" spc="-1">
              <a:solidFill>
                <a:srgbClr val="000000"/>
              </a:solidFill>
              <a:uFill>
                <a:solidFill>
                  <a:srgbClr val="FFFFFF"/>
                </a:solidFill>
              </a:uFill>
              <a:latin typeface="Arial"/>
            </a:endParaRPr>
          </a:p>
        </p:txBody>
      </p:sp>
      <p:sp>
        <p:nvSpPr>
          <p:cNvPr id="79" name="CustomShape 2"/>
          <p:cNvSpPr/>
          <p:nvPr/>
        </p:nvSpPr>
        <p:spPr>
          <a:xfrm>
            <a:off x="2172000" y="2088000"/>
            <a:ext cx="7847640" cy="424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tr-TR" sz="2000" b="1" spc="-1">
                <a:solidFill>
                  <a:srgbClr val="000000"/>
                </a:solidFill>
                <a:uFill>
                  <a:solidFill>
                    <a:srgbClr val="FFFFFF"/>
                  </a:solidFill>
                </a:uFill>
                <a:latin typeface="Arial"/>
              </a:rPr>
              <a:t>2015:</a:t>
            </a:r>
            <a:r>
              <a:rPr lang="tr-TR" spc="-1">
                <a:solidFill>
                  <a:srgbClr val="000000"/>
                </a:solidFill>
                <a:uFill>
                  <a:solidFill>
                    <a:srgbClr val="FFFFFF"/>
                  </a:solidFill>
                </a:uFill>
                <a:latin typeface="Arial"/>
              </a:rPr>
              <a:t> </a:t>
            </a:r>
            <a:r>
              <a:rPr lang="tr-TR" sz="2000" spc="-1">
                <a:solidFill>
                  <a:srgbClr val="000000"/>
                </a:solidFill>
                <a:uFill>
                  <a:solidFill>
                    <a:srgbClr val="FFFFFF"/>
                  </a:solidFill>
                </a:uFill>
                <a:latin typeface="Arial"/>
              </a:rPr>
              <a:t>İlk Adana Numune Hastanesinde aferez cihazı kullanımına Dr. Didar Yanardağ Açık İle beraber Terapötik aferezi ile (1cihaz + 1 oda) başlanmıştır. ( ASFA end. Kategori I)</a:t>
            </a:r>
            <a:endParaRPr lang="tr-TR" spc="-1">
              <a:solidFill>
                <a:srgbClr val="000000"/>
              </a:solidFill>
              <a:uFill>
                <a:solidFill>
                  <a:srgbClr val="FFFFFF"/>
                </a:solidFill>
              </a:uFill>
              <a:latin typeface="Arial"/>
            </a:endParaRPr>
          </a:p>
          <a:p>
            <a:pPr>
              <a:lnSpc>
                <a:spcPct val="150000"/>
              </a:lnSpc>
            </a:pPr>
            <a:r>
              <a:rPr lang="tr-TR" sz="2000" b="1" spc="-1">
                <a:solidFill>
                  <a:srgbClr val="000000"/>
                </a:solidFill>
                <a:uFill>
                  <a:solidFill>
                    <a:srgbClr val="FFFFFF"/>
                  </a:solidFill>
                </a:uFill>
                <a:latin typeface="Arial"/>
              </a:rPr>
              <a:t>2017:</a:t>
            </a:r>
            <a:r>
              <a:rPr lang="tr-TR" spc="-1">
                <a:solidFill>
                  <a:srgbClr val="000000"/>
                </a:solidFill>
                <a:uFill>
                  <a:solidFill>
                    <a:srgbClr val="FFFFFF"/>
                  </a:solidFill>
                </a:uFill>
                <a:latin typeface="Arial"/>
              </a:rPr>
              <a:t> </a:t>
            </a:r>
            <a:r>
              <a:rPr lang="tr-TR" sz="2000" spc="-1">
                <a:solidFill>
                  <a:srgbClr val="000000"/>
                </a:solidFill>
                <a:uFill>
                  <a:solidFill>
                    <a:srgbClr val="FFFFFF"/>
                  </a:solidFill>
                </a:uFill>
                <a:latin typeface="Arial"/>
              </a:rPr>
              <a:t>Adana Şehir Hastanesinde devam edildi. </a:t>
            </a:r>
            <a:endParaRPr lang="tr-TR" spc="-1">
              <a:solidFill>
                <a:srgbClr val="000000"/>
              </a:solidFill>
              <a:uFill>
                <a:solidFill>
                  <a:srgbClr val="FFFFFF"/>
                </a:solidFill>
              </a:uFill>
              <a:latin typeface="Arial"/>
            </a:endParaRPr>
          </a:p>
          <a:p>
            <a:pPr>
              <a:lnSpc>
                <a:spcPct val="150000"/>
              </a:lnSpc>
            </a:pPr>
            <a:r>
              <a:rPr lang="tr-TR" sz="2000" b="1" spc="-1">
                <a:solidFill>
                  <a:srgbClr val="000000"/>
                </a:solidFill>
                <a:uFill>
                  <a:solidFill>
                    <a:srgbClr val="FFFFFF"/>
                  </a:solidFill>
                </a:uFill>
                <a:latin typeface="Arial"/>
              </a:rPr>
              <a:t>2019: </a:t>
            </a:r>
            <a:r>
              <a:rPr lang="tr-TR" sz="2000" spc="-1">
                <a:solidFill>
                  <a:srgbClr val="000000"/>
                </a:solidFill>
                <a:uFill>
                  <a:solidFill>
                    <a:srgbClr val="FFFFFF"/>
                  </a:solidFill>
                </a:uFill>
                <a:latin typeface="Arial"/>
              </a:rPr>
              <a:t>Terapötik Aferez Ruhsatı 11/2019 alındı. Sadece terapötik aferez hizmeti sürdürülmektedir.</a:t>
            </a:r>
            <a:endParaRPr lang="tr-TR" spc="-1">
              <a:solidFill>
                <a:srgbClr val="000000"/>
              </a:solidFill>
              <a:uFill>
                <a:solidFill>
                  <a:srgbClr val="FFFFFF"/>
                </a:solidFill>
              </a:uFill>
              <a:latin typeface="Arial"/>
            </a:endParaRPr>
          </a:p>
          <a:p>
            <a:pPr>
              <a:lnSpc>
                <a:spcPct val="150000"/>
              </a:lnSpc>
            </a:pPr>
            <a:r>
              <a:rPr lang="tr-TR" sz="2000" b="1" spc="-1">
                <a:solidFill>
                  <a:srgbClr val="000000"/>
                </a:solidFill>
                <a:uFill>
                  <a:solidFill>
                    <a:srgbClr val="FFFFFF"/>
                  </a:solidFill>
                </a:uFill>
                <a:latin typeface="Arial"/>
              </a:rPr>
              <a:t>2020:</a:t>
            </a:r>
            <a:r>
              <a:rPr lang="tr-TR" spc="-1">
                <a:solidFill>
                  <a:srgbClr val="000000"/>
                </a:solidFill>
                <a:uFill>
                  <a:solidFill>
                    <a:srgbClr val="FFFFFF"/>
                  </a:solidFill>
                </a:uFill>
                <a:latin typeface="Arial"/>
              </a:rPr>
              <a:t> </a:t>
            </a:r>
            <a:r>
              <a:rPr lang="tr-TR" sz="2000" spc="-1">
                <a:solidFill>
                  <a:srgbClr val="000000"/>
                </a:solidFill>
                <a:uFill>
                  <a:solidFill>
                    <a:srgbClr val="FFFFFF"/>
                  </a:solidFill>
                </a:uFill>
                <a:latin typeface="Arial"/>
              </a:rPr>
              <a:t>Terapötik Afereze ek olarak Hematopoetik Kök hücre nakil ruhsatı 03/2020 de alındı.</a:t>
            </a:r>
            <a:endParaRPr lang="tr-TR" spc="-1">
              <a:solidFill>
                <a:srgbClr val="000000"/>
              </a:solidFill>
              <a:uFill>
                <a:solidFill>
                  <a:srgbClr val="FFFFFF"/>
                </a:solidFill>
              </a:uFill>
              <a:latin typeface="Arial"/>
            </a:endParaRPr>
          </a:p>
          <a:p>
            <a:pPr>
              <a:lnSpc>
                <a:spcPct val="150000"/>
              </a:lnSpc>
            </a:pPr>
            <a:r>
              <a:rPr lang="tr-TR" sz="2000" b="1" spc="-1">
                <a:solidFill>
                  <a:srgbClr val="000000"/>
                </a:solidFill>
                <a:uFill>
                  <a:solidFill>
                    <a:srgbClr val="FFFFFF"/>
                  </a:solidFill>
                </a:uFill>
                <a:latin typeface="Arial"/>
              </a:rPr>
              <a:t>2024: </a:t>
            </a:r>
            <a:r>
              <a:rPr lang="tr-TR" sz="2000" spc="-1">
                <a:solidFill>
                  <a:srgbClr val="000000"/>
                </a:solidFill>
                <a:uFill>
                  <a:solidFill>
                    <a:srgbClr val="FFFFFF"/>
                  </a:solidFill>
                </a:uFill>
                <a:latin typeface="Arial"/>
              </a:rPr>
              <a:t>Eğitim ruhsatı alındı.</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2007480" y="360000"/>
            <a:ext cx="8228160" cy="1141560"/>
          </a:xfrm>
          <a:prstGeom prst="rect">
            <a:avLst/>
          </a:prstGeom>
          <a:solidFill>
            <a:srgbClr val="FFDEAD"/>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b="1" spc="-1">
                <a:solidFill>
                  <a:srgbClr val="000000"/>
                </a:solidFill>
                <a:uFill>
                  <a:solidFill>
                    <a:srgbClr val="FFFFFF"/>
                  </a:solidFill>
                </a:uFill>
                <a:latin typeface="Arial"/>
                <a:ea typeface="DejaVu Sans"/>
              </a:rPr>
              <a:t>Kök hücre deneyimimiz</a:t>
            </a:r>
            <a:endParaRPr lang="tr-TR" b="1" spc="-1">
              <a:solidFill>
                <a:srgbClr val="000000"/>
              </a:solidFill>
              <a:uFill>
                <a:solidFill>
                  <a:srgbClr val="FFFFFF"/>
                </a:solidFill>
              </a:uFill>
              <a:latin typeface="Arial"/>
            </a:endParaRPr>
          </a:p>
        </p:txBody>
      </p:sp>
      <p:pic>
        <p:nvPicPr>
          <p:cNvPr id="131" name="Resim 130"/>
          <p:cNvPicPr/>
          <p:nvPr/>
        </p:nvPicPr>
        <p:blipFill>
          <a:blip r:embed="rId2"/>
          <a:stretch/>
        </p:blipFill>
        <p:spPr>
          <a:xfrm>
            <a:off x="2316000" y="2016000"/>
            <a:ext cx="4896360" cy="3117240"/>
          </a:xfrm>
          <a:prstGeom prst="rect">
            <a:avLst/>
          </a:prstGeom>
          <a:ln>
            <a:noFill/>
          </a:ln>
        </p:spPr>
      </p:pic>
      <p:pic>
        <p:nvPicPr>
          <p:cNvPr id="132" name="Resim 131"/>
          <p:cNvPicPr/>
          <p:nvPr/>
        </p:nvPicPr>
        <p:blipFill>
          <a:blip r:embed="rId3"/>
          <a:stretch/>
        </p:blipFill>
        <p:spPr>
          <a:xfrm>
            <a:off x="8094000" y="3096000"/>
            <a:ext cx="1422000" cy="908280"/>
          </a:xfrm>
          <a:prstGeom prst="rect">
            <a:avLst/>
          </a:prstGeom>
          <a:ln>
            <a:noFill/>
          </a:ln>
        </p:spPr>
      </p:pic>
      <p:sp>
        <p:nvSpPr>
          <p:cNvPr id="133" name="TextShape 2"/>
          <p:cNvSpPr txBox="1"/>
          <p:nvPr/>
        </p:nvSpPr>
        <p:spPr>
          <a:xfrm>
            <a:off x="3180000" y="5256000"/>
            <a:ext cx="6696000" cy="1254600"/>
          </a:xfrm>
          <a:prstGeom prst="rect">
            <a:avLst/>
          </a:prstGeom>
          <a:noFill/>
          <a:ln>
            <a:noFill/>
          </a:ln>
        </p:spPr>
        <p:txBody>
          <a:bodyPr lIns="90000" tIns="45000" rIns="90000" bIns="45000"/>
          <a:lstStyle/>
          <a:p>
            <a:pPr>
              <a:lnSpc>
                <a:spcPct val="150000"/>
              </a:lnSpc>
            </a:pPr>
            <a:r>
              <a:rPr lang="tr-TR" sz="1500" b="1" spc="-1">
                <a:solidFill>
                  <a:srgbClr val="000000"/>
                </a:solidFill>
                <a:uFill>
                  <a:solidFill>
                    <a:srgbClr val="FFFFFF"/>
                  </a:solidFill>
                </a:uFill>
                <a:latin typeface="Arial"/>
              </a:rPr>
              <a:t>Periferik Kök Hücre Toplama işlem sayısı: 578</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r>
              <a:rPr lang="tr-TR" sz="1500" spc="-1">
                <a:solidFill>
                  <a:srgbClr val="000000"/>
                </a:solidFill>
                <a:uFill>
                  <a:solidFill>
                    <a:srgbClr val="FFFFFF"/>
                  </a:solidFill>
                </a:uFill>
                <a:latin typeface="Arial"/>
              </a:rPr>
              <a:t>Erişkin Otolog: 259			Çocuk Otolog: 20</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r>
              <a:rPr lang="tr-TR" sz="1500" spc="-1">
                <a:solidFill>
                  <a:srgbClr val="000000"/>
                </a:solidFill>
                <a:uFill>
                  <a:solidFill>
                    <a:srgbClr val="FFFFFF"/>
                  </a:solidFill>
                </a:uFill>
                <a:latin typeface="Arial"/>
              </a:rPr>
              <a:t>Erişkin Allojenik: 278			Çocuk allojenik: 21</a:t>
            </a:r>
            <a:endParaRPr lang="tr-TR" spc="-1">
              <a:solidFill>
                <a:srgbClr val="000000"/>
              </a:solidFill>
              <a:uFill>
                <a:solidFill>
                  <a:srgbClr val="FFFFFF"/>
                </a:solidFill>
              </a:uFill>
              <a:latin typeface="Arial"/>
            </a:endParaRPr>
          </a:p>
          <a:p>
            <a:pPr marL="216000" indent="-216000">
              <a:lnSpc>
                <a:spcPct val="150000"/>
              </a:lnSpc>
              <a:buClr>
                <a:srgbClr val="000000"/>
              </a:buClr>
              <a:buSzPct val="45000"/>
              <a:buFont typeface="Wingdings" charset="2"/>
              <a:buChar char=""/>
            </a:pP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2007480" y="360000"/>
            <a:ext cx="8228160" cy="1141560"/>
          </a:xfrm>
          <a:prstGeom prst="rect">
            <a:avLst/>
          </a:prstGeom>
          <a:solidFill>
            <a:srgbClr val="FFDEAD"/>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b="1" spc="-1">
                <a:solidFill>
                  <a:srgbClr val="000000"/>
                </a:solidFill>
                <a:uFill>
                  <a:solidFill>
                    <a:srgbClr val="FFFFFF"/>
                  </a:solidFill>
                </a:uFill>
                <a:latin typeface="Arial"/>
                <a:ea typeface="DejaVu Sans"/>
              </a:rPr>
              <a:t>Kök hücre deneyimimiz</a:t>
            </a:r>
            <a:endParaRPr lang="tr-TR" b="1" spc="-1">
              <a:solidFill>
                <a:srgbClr val="000000"/>
              </a:solidFill>
              <a:uFill>
                <a:solidFill>
                  <a:srgbClr val="FFFFFF"/>
                </a:solidFill>
              </a:uFill>
              <a:latin typeface="Arial"/>
            </a:endParaRPr>
          </a:p>
        </p:txBody>
      </p:sp>
      <p:pic>
        <p:nvPicPr>
          <p:cNvPr id="135" name="Resim 134"/>
          <p:cNvPicPr/>
          <p:nvPr/>
        </p:nvPicPr>
        <p:blipFill>
          <a:blip r:embed="rId2"/>
          <a:stretch/>
        </p:blipFill>
        <p:spPr>
          <a:xfrm>
            <a:off x="2172000" y="2073600"/>
            <a:ext cx="4809960" cy="3110400"/>
          </a:xfrm>
          <a:prstGeom prst="rect">
            <a:avLst/>
          </a:prstGeom>
          <a:ln>
            <a:noFill/>
          </a:ln>
        </p:spPr>
      </p:pic>
      <p:pic>
        <p:nvPicPr>
          <p:cNvPr id="136" name="Resim 135"/>
          <p:cNvPicPr/>
          <p:nvPr/>
        </p:nvPicPr>
        <p:blipFill>
          <a:blip r:embed="rId3"/>
          <a:stretch/>
        </p:blipFill>
        <p:spPr>
          <a:xfrm>
            <a:off x="4116000" y="5760000"/>
            <a:ext cx="1296000" cy="572400"/>
          </a:xfrm>
          <a:prstGeom prst="rect">
            <a:avLst/>
          </a:prstGeom>
          <a:ln>
            <a:noFill/>
          </a:ln>
        </p:spPr>
      </p:pic>
      <p:sp>
        <p:nvSpPr>
          <p:cNvPr id="137" name="CustomShape 2"/>
          <p:cNvSpPr/>
          <p:nvPr/>
        </p:nvSpPr>
        <p:spPr>
          <a:xfrm>
            <a:off x="7356000" y="2304000"/>
            <a:ext cx="2926440" cy="2663640"/>
          </a:xfrm>
          <a:prstGeom prst="rect">
            <a:avLst/>
          </a:prstGeom>
          <a:solidFill>
            <a:srgbClr val="B0E0E6"/>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Toplam Nakil Sayısı:218</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Otolog: %66,9</a:t>
            </a:r>
            <a:endParaRPr lang="tr-TR" spc="-1">
              <a:solidFill>
                <a:srgbClr val="000000"/>
              </a:solidFill>
              <a:uFill>
                <a:solidFill>
                  <a:srgbClr val="FFFFFF"/>
                </a:solidFill>
              </a:uFill>
              <a:latin typeface="Arial"/>
            </a:endParaRPr>
          </a:p>
          <a:p>
            <a:pPr marL="343080" indent="-341640">
              <a:lnSpc>
                <a:spcPct val="150000"/>
              </a:lnSpc>
              <a:buClr>
                <a:srgbClr val="000000"/>
              </a:buClr>
              <a:buFont typeface="Arial"/>
              <a:buChar char="•"/>
            </a:pPr>
            <a:r>
              <a:rPr lang="tr-TR" sz="1600" spc="-1">
                <a:solidFill>
                  <a:srgbClr val="000000"/>
                </a:solidFill>
                <a:uFill>
                  <a:solidFill>
                    <a:srgbClr val="FFFFFF"/>
                  </a:solidFill>
                </a:uFill>
                <a:latin typeface="Arial"/>
                <a:ea typeface="DejaVu Sans"/>
              </a:rPr>
              <a:t>Allojenik: %33,1</a:t>
            </a: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a:p>
            <a:pPr>
              <a:lnSpc>
                <a:spcPct val="100000"/>
              </a:lnSpc>
            </a:pP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1981200" y="274680"/>
            <a:ext cx="8228160" cy="1141560"/>
          </a:xfrm>
          <a:prstGeom prst="rect">
            <a:avLst/>
          </a:prstGeom>
          <a:solidFill>
            <a:srgbClr val="E6E6FA"/>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spc="-1">
                <a:solidFill>
                  <a:srgbClr val="000000"/>
                </a:solidFill>
                <a:uFill>
                  <a:solidFill>
                    <a:srgbClr val="FFFFFF"/>
                  </a:solidFill>
                </a:uFill>
                <a:latin typeface="Calibri"/>
                <a:ea typeface="DejaVu Sans"/>
              </a:rPr>
              <a:t>SONUÇ</a:t>
            </a:r>
            <a:endParaRPr lang="tr-TR" spc="-1">
              <a:solidFill>
                <a:srgbClr val="000000"/>
              </a:solidFill>
              <a:uFill>
                <a:solidFill>
                  <a:srgbClr val="FFFFFF"/>
                </a:solidFill>
              </a:uFill>
              <a:latin typeface="Arial"/>
            </a:endParaRPr>
          </a:p>
        </p:txBody>
      </p:sp>
      <p:sp>
        <p:nvSpPr>
          <p:cNvPr id="139" name="TextShape 2"/>
          <p:cNvSpPr txBox="1"/>
          <p:nvPr/>
        </p:nvSpPr>
        <p:spPr>
          <a:xfrm>
            <a:off x="2216280" y="2016000"/>
            <a:ext cx="7875720" cy="4248000"/>
          </a:xfrm>
          <a:prstGeom prst="rect">
            <a:avLst/>
          </a:prstGeom>
          <a:noFill/>
          <a:ln>
            <a:noFill/>
          </a:ln>
        </p:spPr>
        <p:txBody>
          <a:bodyPr lIns="90000" tIns="45000" rIns="90000" bIns="45000"/>
          <a:lstStyle/>
          <a:p>
            <a:pPr marL="216000" indent="-21600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rPr>
              <a:t>TPE merkezimizde en çok yapılan TA işlemidir.</a:t>
            </a:r>
          </a:p>
          <a:p>
            <a:pPr marL="216000" indent="-21600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rPr>
              <a:t>Terapötik sitaferez tüm TA işlemlerinin %70,7’ini oluşturmaktadır .</a:t>
            </a:r>
          </a:p>
          <a:p>
            <a:pPr marL="216000" indent="-21600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rPr>
              <a:t>Merkezimizde yapılan TPE işlemlerinde en sık yapılan hastalıklar ASFA kategori I endikasyonunda yer almaktadır</a:t>
            </a:r>
          </a:p>
          <a:p>
            <a:pPr>
              <a:lnSpc>
                <a:spcPct val="150000"/>
              </a:lnSpc>
            </a:pPr>
            <a:r>
              <a:rPr lang="tr-TR" sz="2000" b="1" spc="-1">
                <a:solidFill>
                  <a:srgbClr val="000000"/>
                </a:solidFill>
                <a:uFill>
                  <a:solidFill>
                    <a:srgbClr val="FFFFFF"/>
                  </a:solidFill>
                </a:uFill>
                <a:latin typeface="Arial"/>
              </a:rPr>
              <a:t>Sonuç olarak</a:t>
            </a:r>
            <a:r>
              <a:rPr lang="tr-TR" sz="2000" spc="-1">
                <a:solidFill>
                  <a:srgbClr val="000000"/>
                </a:solidFill>
                <a:uFill>
                  <a:solidFill>
                    <a:srgbClr val="FFFFFF"/>
                  </a:solidFill>
                </a:uFill>
                <a:latin typeface="Arial"/>
              </a:rPr>
              <a:t>; TA birçok hastalıkta güvenle uygulanabilen bir tedavi şeklidir. 2023 ASFA kılavuzuna göre bir çok hastalık için kategori I ve II endikasyonun  bulunması dikkate alınacak olursa tek başına tedavi yöntemi olarak kullanılabilecek hastalıklarda hekimlerin bu yöntemi kullanması için cesaretlendirilmesi gerekmektedir.</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2007480" y="360000"/>
            <a:ext cx="8228160" cy="1141560"/>
          </a:xfrm>
          <a:prstGeom prst="rect">
            <a:avLst/>
          </a:prstGeom>
          <a:solidFill>
            <a:srgbClr val="FFDEAD"/>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b="1" spc="-1">
                <a:solidFill>
                  <a:srgbClr val="000000"/>
                </a:solidFill>
                <a:uFill>
                  <a:solidFill>
                    <a:srgbClr val="FFFFFF"/>
                  </a:solidFill>
                </a:uFill>
                <a:latin typeface="Arial"/>
                <a:ea typeface="DejaVu Sans"/>
              </a:rPr>
              <a:t>Giriş</a:t>
            </a:r>
            <a:endParaRPr lang="tr-TR" b="1" spc="-1">
              <a:solidFill>
                <a:srgbClr val="000000"/>
              </a:solidFill>
              <a:uFill>
                <a:solidFill>
                  <a:srgbClr val="FFFFFF"/>
                </a:solidFill>
              </a:uFill>
              <a:latin typeface="Arial"/>
            </a:endParaRPr>
          </a:p>
        </p:txBody>
      </p:sp>
      <p:sp>
        <p:nvSpPr>
          <p:cNvPr id="81" name="CustomShape 2"/>
          <p:cNvSpPr/>
          <p:nvPr/>
        </p:nvSpPr>
        <p:spPr>
          <a:xfrm>
            <a:off x="1981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tr-TR" sz="3200" spc="-1">
                <a:solidFill>
                  <a:srgbClr val="000000"/>
                </a:solidFill>
                <a:uFill>
                  <a:solidFill>
                    <a:srgbClr val="FFFFFF"/>
                  </a:solidFill>
                </a:uFill>
                <a:latin typeface="Calibri"/>
                <a:ea typeface="DejaVu Sans"/>
              </a:rPr>
              <a:t>•  </a:t>
            </a:r>
            <a:r>
              <a:rPr lang="tr-TR" sz="2000" spc="-1">
                <a:solidFill>
                  <a:srgbClr val="000000"/>
                </a:solidFill>
                <a:uFill>
                  <a:solidFill>
                    <a:srgbClr val="FFFFFF"/>
                  </a:solidFill>
                </a:uFill>
                <a:latin typeface="Arial"/>
                <a:ea typeface="DejaVu Sans"/>
              </a:rPr>
              <a:t>Terapötik aferez (TA) ise birincil tek başına tedavi olarak ya da sonuca olumlu katkıda bulunabilecek destek tedavi olarak bazı klinik bozukluklarda uygulanabilen çeşitli kan işleme yöntemleridir.</a:t>
            </a:r>
            <a:endParaRPr lang="tr-TR" spc="-1">
              <a:solidFill>
                <a:srgbClr val="000000"/>
              </a:solidFill>
              <a:uFill>
                <a:solidFill>
                  <a:srgbClr val="FFFFFF"/>
                </a:solidFill>
              </a:uFill>
              <a:latin typeface="Arial"/>
            </a:endParaRPr>
          </a:p>
          <a:p>
            <a:pPr>
              <a:lnSpc>
                <a:spcPct val="150000"/>
              </a:lnSpc>
            </a:pPr>
            <a:endParaRPr lang="tr-TR" spc="-1">
              <a:solidFill>
                <a:srgbClr val="000000"/>
              </a:solidFill>
              <a:uFill>
                <a:solidFill>
                  <a:srgbClr val="FFFFFF"/>
                </a:solidFill>
              </a:uFill>
              <a:latin typeface="Arial"/>
            </a:endParaRPr>
          </a:p>
          <a:p>
            <a:pPr>
              <a:lnSpc>
                <a:spcPct val="150000"/>
              </a:lnSpc>
            </a:pPr>
            <a:r>
              <a:rPr lang="tr-TR" sz="2000" spc="-1">
                <a:solidFill>
                  <a:srgbClr val="000000"/>
                </a:solidFill>
                <a:uFill>
                  <a:solidFill>
                    <a:srgbClr val="FFFFFF"/>
                  </a:solidFill>
                </a:uFill>
                <a:latin typeface="Arial"/>
                <a:ea typeface="DejaVu Sans"/>
              </a:rPr>
              <a:t>• Merkezimizde uygulanan TA işlemleri ASFA 2017 kılavuzundan bugüne kadar güncel verileri takip edilerek endikasyonu olan hastalara işlem yapılmıştır. Tüm TA işlemleri hasta başında eğitimli tıbbi teknisyenler ve hemşireler tarafından Fresenius COM Tec ve Asahi Kasai cihazları kullanılarak sürekli akım tekniği ile yapıldı.</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esim 81"/>
          <p:cNvPicPr/>
          <p:nvPr/>
        </p:nvPicPr>
        <p:blipFill>
          <a:blip r:embed="rId2"/>
          <a:stretch/>
        </p:blipFill>
        <p:spPr>
          <a:xfrm>
            <a:off x="2604000" y="2520000"/>
            <a:ext cx="6984000" cy="1440000"/>
          </a:xfrm>
          <a:prstGeom prst="rect">
            <a:avLst/>
          </a:prstGeom>
          <a:ln>
            <a:noFill/>
          </a:ln>
        </p:spPr>
      </p:pic>
      <p:pic>
        <p:nvPicPr>
          <p:cNvPr id="83" name="Resim 82"/>
          <p:cNvPicPr/>
          <p:nvPr/>
        </p:nvPicPr>
        <p:blipFill>
          <a:blip r:embed="rId3"/>
          <a:stretch/>
        </p:blipFill>
        <p:spPr>
          <a:xfrm>
            <a:off x="2604000" y="936000"/>
            <a:ext cx="6840000" cy="1171080"/>
          </a:xfrm>
          <a:prstGeom prst="rect">
            <a:avLst/>
          </a:prstGeom>
          <a:ln>
            <a:solidFill>
              <a:srgbClr val="3465A4"/>
            </a:solidFill>
          </a:ln>
        </p:spPr>
      </p:pic>
      <p:pic>
        <p:nvPicPr>
          <p:cNvPr id="84" name="Resim 83"/>
          <p:cNvPicPr/>
          <p:nvPr/>
        </p:nvPicPr>
        <p:blipFill>
          <a:blip r:embed="rId4"/>
          <a:stretch/>
        </p:blipFill>
        <p:spPr>
          <a:xfrm>
            <a:off x="3514080" y="4392000"/>
            <a:ext cx="5065920" cy="165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stomShape 1"/>
          <p:cNvSpPr/>
          <p:nvPr/>
        </p:nvSpPr>
        <p:spPr>
          <a:xfrm>
            <a:off x="2518320" y="1274760"/>
            <a:ext cx="7199640" cy="66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640" algn="just">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rPr>
              <a:t>Merkezimizde uygulanan TA işlemleri .</a:t>
            </a:r>
            <a:endParaRPr lang="tr-TR" spc="-1">
              <a:solidFill>
                <a:srgbClr val="000000"/>
              </a:solidFill>
              <a:uFill>
                <a:solidFill>
                  <a:srgbClr val="FFFFFF"/>
                </a:solidFill>
              </a:uFill>
              <a:latin typeface="Arial"/>
            </a:endParaRPr>
          </a:p>
        </p:txBody>
      </p:sp>
      <p:sp>
        <p:nvSpPr>
          <p:cNvPr id="86" name="CustomShape 2"/>
          <p:cNvSpPr/>
          <p:nvPr/>
        </p:nvSpPr>
        <p:spPr>
          <a:xfrm>
            <a:off x="2460360" y="1966680"/>
            <a:ext cx="6767640" cy="400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ea typeface="DejaVu Sans"/>
              </a:rPr>
              <a:t>Teröpatik Plazma Değişimi (TPE)</a:t>
            </a:r>
            <a:endParaRPr lang="tr-TR" spc="-1">
              <a:solidFill>
                <a:srgbClr val="000000"/>
              </a:solidFill>
              <a:uFill>
                <a:solidFill>
                  <a:srgbClr val="FFFFFF"/>
                </a:solidFill>
              </a:uFill>
              <a:latin typeface="Arial"/>
            </a:endParaRPr>
          </a:p>
          <a:p>
            <a:pPr>
              <a:lnSpc>
                <a:spcPct val="150000"/>
              </a:lnSpc>
            </a:pPr>
            <a:r>
              <a:rPr lang="tr-TR" sz="2000" spc="-1">
                <a:solidFill>
                  <a:srgbClr val="000000"/>
                </a:solidFill>
                <a:uFill>
                  <a:solidFill>
                    <a:srgbClr val="FFFFFF"/>
                  </a:solidFill>
                </a:uFill>
                <a:latin typeface="Arial"/>
                <a:ea typeface="DejaVu Sans"/>
              </a:rPr>
              <a:t>•    Lökoferez</a:t>
            </a:r>
            <a:endParaRPr lang="tr-TR" spc="-1">
              <a:solidFill>
                <a:srgbClr val="000000"/>
              </a:solidFill>
              <a:uFill>
                <a:solidFill>
                  <a:srgbClr val="FFFFFF"/>
                </a:solidFill>
              </a:uFill>
              <a:latin typeface="Arial"/>
            </a:endParaRPr>
          </a:p>
          <a:p>
            <a:pPr>
              <a:lnSpc>
                <a:spcPct val="150000"/>
              </a:lnSpc>
            </a:pPr>
            <a:r>
              <a:rPr lang="tr-TR" sz="2000" spc="-1">
                <a:solidFill>
                  <a:srgbClr val="000000"/>
                </a:solidFill>
                <a:uFill>
                  <a:solidFill>
                    <a:srgbClr val="FFFFFF"/>
                  </a:solidFill>
                </a:uFill>
                <a:latin typeface="Arial"/>
                <a:ea typeface="DejaVu Sans"/>
              </a:rPr>
              <a:t>•    Çift Filtrasyon Plazmaferez (DFPP)</a:t>
            </a:r>
            <a:endParaRPr lang="tr-TR" spc="-1">
              <a:solidFill>
                <a:srgbClr val="000000"/>
              </a:solidFill>
              <a:uFill>
                <a:solidFill>
                  <a:srgbClr val="FFFFFF"/>
                </a:solidFill>
              </a:uFill>
              <a:latin typeface="Arial"/>
            </a:endParaRPr>
          </a:p>
          <a:p>
            <a:pPr>
              <a:lnSpc>
                <a:spcPct val="150000"/>
              </a:lnSpc>
            </a:pPr>
            <a:r>
              <a:rPr lang="tr-TR" sz="2000" spc="-1">
                <a:solidFill>
                  <a:srgbClr val="000000"/>
                </a:solidFill>
                <a:uFill>
                  <a:solidFill>
                    <a:srgbClr val="FFFFFF"/>
                  </a:solidFill>
                </a:uFill>
                <a:latin typeface="Arial"/>
                <a:ea typeface="DejaVu Sans"/>
              </a:rPr>
              <a:t>•    Eritrosit değişimi</a:t>
            </a:r>
            <a:endParaRPr lang="tr-TR" spc="-1">
              <a:solidFill>
                <a:srgbClr val="000000"/>
              </a:solidFill>
              <a:uFill>
                <a:solidFill>
                  <a:srgbClr val="FFFFFF"/>
                </a:solidFill>
              </a:uFill>
              <a:latin typeface="Arial"/>
            </a:endParaRPr>
          </a:p>
          <a:p>
            <a:pPr>
              <a:lnSpc>
                <a:spcPct val="150000"/>
              </a:lnSpc>
            </a:pPr>
            <a:r>
              <a:rPr lang="tr-TR" sz="2000" spc="-1">
                <a:solidFill>
                  <a:srgbClr val="000000"/>
                </a:solidFill>
                <a:uFill>
                  <a:solidFill>
                    <a:srgbClr val="FFFFFF"/>
                  </a:solidFill>
                </a:uFill>
                <a:latin typeface="Arial"/>
                <a:ea typeface="DejaVu Sans"/>
              </a:rPr>
              <a:t>•    Lipid Aferezi</a:t>
            </a:r>
            <a:endParaRPr lang="tr-TR" spc="-1">
              <a:solidFill>
                <a:srgbClr val="000000"/>
              </a:solidFill>
              <a:uFill>
                <a:solidFill>
                  <a:srgbClr val="FFFFFF"/>
                </a:solidFill>
              </a:uFill>
              <a:latin typeface="Arial"/>
            </a:endParaRPr>
          </a:p>
          <a:p>
            <a:pPr marL="343080" indent="-34164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ea typeface="DejaVu Sans"/>
              </a:rPr>
              <a:t>Periferik Kök Hücre Toplama</a:t>
            </a:r>
            <a:endParaRPr lang="tr-TR" spc="-1">
              <a:solidFill>
                <a:srgbClr val="000000"/>
              </a:solidFill>
              <a:uFill>
                <a:solidFill>
                  <a:srgbClr val="FFFFFF"/>
                </a:solidFill>
              </a:uFill>
              <a:latin typeface="Arial"/>
            </a:endParaRPr>
          </a:p>
          <a:p>
            <a:pPr marL="343080" indent="-34164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ea typeface="DejaVu Sans"/>
              </a:rPr>
              <a:t>Donör Granülosit Toplama</a:t>
            </a:r>
            <a:endParaRPr lang="tr-TR" spc="-1">
              <a:solidFill>
                <a:srgbClr val="000000"/>
              </a:solidFill>
              <a:uFill>
                <a:solidFill>
                  <a:srgbClr val="FFFFFF"/>
                </a:solidFill>
              </a:uFill>
              <a:latin typeface="Arial"/>
            </a:endParaRPr>
          </a:p>
          <a:p>
            <a:pPr marL="343080" indent="-34164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ea typeface="DejaVu Sans"/>
              </a:rPr>
              <a:t>Donör Lenfosit Toplama</a:t>
            </a:r>
            <a:endParaRPr lang="tr-TR" spc="-1">
              <a:solidFill>
                <a:srgbClr val="000000"/>
              </a:solidFill>
              <a:uFill>
                <a:solidFill>
                  <a:srgbClr val="FFFFFF"/>
                </a:solidFill>
              </a:uFill>
              <a:latin typeface="Arial"/>
            </a:endParaRPr>
          </a:p>
          <a:p>
            <a:pPr marL="343080" indent="-341640">
              <a:lnSpc>
                <a:spcPct val="150000"/>
              </a:lnSpc>
              <a:buClr>
                <a:srgbClr val="000000"/>
              </a:buClr>
              <a:buSzPct val="45000"/>
              <a:buFont typeface="Wingdings" charset="2"/>
              <a:buChar char=""/>
            </a:pPr>
            <a:r>
              <a:rPr lang="tr-TR" sz="2000" spc="-1">
                <a:solidFill>
                  <a:srgbClr val="000000"/>
                </a:solidFill>
                <a:uFill>
                  <a:solidFill>
                    <a:srgbClr val="FFFFFF"/>
                  </a:solidFill>
                </a:uFill>
                <a:latin typeface="Arial"/>
                <a:ea typeface="DejaVu Sans"/>
              </a:rPr>
              <a:t>Ekstrakorporeal Fotoferez</a:t>
            </a:r>
            <a:endParaRPr lang="tr-TR" spc="-1">
              <a:solidFill>
                <a:srgbClr val="000000"/>
              </a:solidFill>
              <a:uFill>
                <a:solidFill>
                  <a:srgbClr val="FFFFFF"/>
                </a:solidFill>
              </a:uFill>
              <a:latin typeface="Arial"/>
            </a:endParaRPr>
          </a:p>
        </p:txBody>
      </p:sp>
      <p:sp>
        <p:nvSpPr>
          <p:cNvPr id="87" name="CustomShape 3"/>
          <p:cNvSpPr/>
          <p:nvPr/>
        </p:nvSpPr>
        <p:spPr>
          <a:xfrm>
            <a:off x="3108000" y="288000"/>
            <a:ext cx="5975640" cy="791640"/>
          </a:xfrm>
          <a:prstGeom prst="rect">
            <a:avLst/>
          </a:prstGeom>
          <a:solidFill>
            <a:srgbClr val="CE9FA7"/>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Kullanılan Aferez Yöntemleri</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1981200" y="274680"/>
            <a:ext cx="8228160" cy="11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tr-TR" sz="4400" spc="-1">
                <a:solidFill>
                  <a:srgbClr val="000000"/>
                </a:solidFill>
                <a:uFill>
                  <a:solidFill>
                    <a:srgbClr val="FFFFFF"/>
                  </a:solidFill>
                </a:uFill>
                <a:latin typeface="Calibri"/>
                <a:ea typeface="DejaVu Sans"/>
              </a:rPr>
              <a:t>Aferez Endikasyonları</a:t>
            </a:r>
            <a:endParaRPr lang="tr-TR" spc="-1">
              <a:solidFill>
                <a:srgbClr val="000000"/>
              </a:solidFill>
              <a:uFill>
                <a:solidFill>
                  <a:srgbClr val="FFFFFF"/>
                </a:solidFill>
              </a:uFill>
              <a:latin typeface="Arial"/>
            </a:endParaRPr>
          </a:p>
        </p:txBody>
      </p:sp>
      <p:sp>
        <p:nvSpPr>
          <p:cNvPr id="89" name="CustomShape 2"/>
          <p:cNvSpPr/>
          <p:nvPr/>
        </p:nvSpPr>
        <p:spPr>
          <a:xfrm>
            <a:off x="2028000" y="3610800"/>
            <a:ext cx="8228160" cy="2580480"/>
          </a:xfrm>
          <a:prstGeom prst="rect">
            <a:avLst/>
          </a:prstGeom>
          <a:noFill/>
          <a:ln>
            <a:noFill/>
          </a:ln>
        </p:spPr>
        <p:style>
          <a:lnRef idx="0">
            <a:scrgbClr r="0" g="0" b="0"/>
          </a:lnRef>
          <a:fillRef idx="0">
            <a:scrgbClr r="0" g="0" b="0"/>
          </a:fillRef>
          <a:effectRef idx="0">
            <a:scrgbClr r="0" g="0" b="0"/>
          </a:effectRef>
          <a:fontRef idx="minor"/>
        </p:style>
      </p:sp>
      <p:pic>
        <p:nvPicPr>
          <p:cNvPr id="90" name="Resim 89"/>
          <p:cNvPicPr/>
          <p:nvPr/>
        </p:nvPicPr>
        <p:blipFill>
          <a:blip r:embed="rId2"/>
          <a:stretch/>
        </p:blipFill>
        <p:spPr>
          <a:xfrm>
            <a:off x="2100000" y="1152000"/>
            <a:ext cx="7992000" cy="1535760"/>
          </a:xfrm>
          <a:prstGeom prst="rect">
            <a:avLst/>
          </a:prstGeom>
          <a:ln>
            <a:noFill/>
          </a:ln>
        </p:spPr>
      </p:pic>
      <p:pic>
        <p:nvPicPr>
          <p:cNvPr id="91" name="Resim 90"/>
          <p:cNvPicPr/>
          <p:nvPr/>
        </p:nvPicPr>
        <p:blipFill>
          <a:blip r:embed="rId3"/>
          <a:stretch/>
        </p:blipFill>
        <p:spPr>
          <a:xfrm>
            <a:off x="6780000" y="2762640"/>
            <a:ext cx="3168000" cy="3428640"/>
          </a:xfrm>
          <a:prstGeom prst="rect">
            <a:avLst/>
          </a:prstGeom>
          <a:ln>
            <a:noFill/>
          </a:ln>
        </p:spPr>
      </p:pic>
      <p:pic>
        <p:nvPicPr>
          <p:cNvPr id="92" name="Resim 91"/>
          <p:cNvPicPr/>
          <p:nvPr/>
        </p:nvPicPr>
        <p:blipFill>
          <a:blip r:embed="rId4"/>
          <a:stretch/>
        </p:blipFill>
        <p:spPr>
          <a:xfrm>
            <a:off x="2388000" y="2808000"/>
            <a:ext cx="4032000" cy="3311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Resim 92"/>
          <p:cNvPicPr/>
          <p:nvPr/>
        </p:nvPicPr>
        <p:blipFill>
          <a:blip r:embed="rId2"/>
          <a:stretch/>
        </p:blipFill>
        <p:spPr>
          <a:xfrm>
            <a:off x="2604000" y="1222560"/>
            <a:ext cx="7056000" cy="4753440"/>
          </a:xfrm>
          <a:prstGeom prst="rect">
            <a:avLst/>
          </a:prstGeom>
          <a:ln>
            <a:noFill/>
          </a:ln>
        </p:spPr>
      </p:pic>
      <p:sp>
        <p:nvSpPr>
          <p:cNvPr id="94" name="CustomShape 1"/>
          <p:cNvSpPr/>
          <p:nvPr/>
        </p:nvSpPr>
        <p:spPr>
          <a:xfrm>
            <a:off x="2388000" y="288000"/>
            <a:ext cx="7416000" cy="720000"/>
          </a:xfrm>
          <a:prstGeom prst="rect">
            <a:avLst/>
          </a:prstGeom>
          <a:solidFill>
            <a:srgbClr val="F0E68C"/>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ASFA 2023 Endikasyon Kategorileri-1</a:t>
            </a:r>
            <a:endParaRPr lang="tr-TR"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ustomShape 1"/>
          <p:cNvSpPr/>
          <p:nvPr/>
        </p:nvSpPr>
        <p:spPr>
          <a:xfrm>
            <a:off x="2388000" y="288000"/>
            <a:ext cx="7416000" cy="720000"/>
          </a:xfrm>
          <a:prstGeom prst="rect">
            <a:avLst/>
          </a:prstGeom>
          <a:solidFill>
            <a:srgbClr val="F0E68C"/>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ASFA 2023 Endikasyon Kategorileri-2</a:t>
            </a:r>
            <a:endParaRPr lang="tr-TR" spc="-1">
              <a:solidFill>
                <a:srgbClr val="000000"/>
              </a:solidFill>
              <a:uFill>
                <a:solidFill>
                  <a:srgbClr val="FFFFFF"/>
                </a:solidFill>
              </a:uFill>
              <a:latin typeface="Arial"/>
            </a:endParaRPr>
          </a:p>
        </p:txBody>
      </p:sp>
      <p:pic>
        <p:nvPicPr>
          <p:cNvPr id="96" name="Resim 95"/>
          <p:cNvPicPr/>
          <p:nvPr/>
        </p:nvPicPr>
        <p:blipFill>
          <a:blip r:embed="rId2"/>
          <a:stretch/>
        </p:blipFill>
        <p:spPr>
          <a:xfrm>
            <a:off x="2604000" y="1224000"/>
            <a:ext cx="6984000" cy="446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2388000" y="288000"/>
            <a:ext cx="7416000" cy="720000"/>
          </a:xfrm>
          <a:prstGeom prst="rect">
            <a:avLst/>
          </a:prstGeom>
          <a:solidFill>
            <a:srgbClr val="F0E68C"/>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tr-TR" sz="3200" spc="-1">
                <a:solidFill>
                  <a:srgbClr val="000000"/>
                </a:solidFill>
                <a:uFill>
                  <a:solidFill>
                    <a:srgbClr val="FFFFFF"/>
                  </a:solidFill>
                </a:uFill>
                <a:latin typeface="Arial"/>
                <a:ea typeface="DejaVu Sans"/>
              </a:rPr>
              <a:t>ASFA 2023 Endikasyon Kategorileri-3</a:t>
            </a:r>
            <a:endParaRPr lang="tr-TR" spc="-1">
              <a:solidFill>
                <a:srgbClr val="000000"/>
              </a:solidFill>
              <a:uFill>
                <a:solidFill>
                  <a:srgbClr val="FFFFFF"/>
                </a:solidFill>
              </a:uFill>
              <a:latin typeface="Arial"/>
            </a:endParaRPr>
          </a:p>
        </p:txBody>
      </p:sp>
      <p:pic>
        <p:nvPicPr>
          <p:cNvPr id="98" name="Resim 97"/>
          <p:cNvPicPr/>
          <p:nvPr/>
        </p:nvPicPr>
        <p:blipFill>
          <a:blip r:embed="rId2"/>
          <a:stretch/>
        </p:blipFill>
        <p:spPr>
          <a:xfrm>
            <a:off x="2460000" y="1152000"/>
            <a:ext cx="7056000" cy="525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1506</TotalTime>
  <Words>714</Words>
  <Application>Microsoft Office PowerPoint</Application>
  <PresentationFormat>Geniş ekran</PresentationFormat>
  <Paragraphs>124</Paragraphs>
  <Slides>22</Slides>
  <Notes>0</Notes>
  <HiddenSlides>0</HiddenSlides>
  <MMClips>0</MMClips>
  <ScaleCrop>false</ScaleCrop>
  <HeadingPairs>
    <vt:vector size="6" baseType="variant">
      <vt:variant>
        <vt:lpstr>Kullanılan Yazı Tipleri</vt:lpstr>
      </vt:variant>
      <vt:variant>
        <vt:i4>5</vt:i4>
      </vt:variant>
      <vt:variant>
        <vt:lpstr>Tema</vt:lpstr>
      </vt:variant>
      <vt:variant>
        <vt:i4>2</vt:i4>
      </vt:variant>
      <vt:variant>
        <vt:lpstr>Slayt Başlıkları</vt:lpstr>
      </vt:variant>
      <vt:variant>
        <vt:i4>22</vt:i4>
      </vt:variant>
    </vt:vector>
  </HeadingPairs>
  <TitlesOfParts>
    <vt:vector size="29" baseType="lpstr">
      <vt:lpstr>Arial</vt:lpstr>
      <vt:lpstr>Calibri</vt:lpstr>
      <vt:lpstr>DejaVu Sans</vt:lpstr>
      <vt:lpstr>Symbol</vt:lpstr>
      <vt:lpstr>Wingdings</vt:lpstr>
      <vt:lpstr>Office Theme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
  <dc:description>generated using python-pptx</dc:description>
  <cp:lastModifiedBy>Lenovo</cp:lastModifiedBy>
  <cp:revision>18</cp:revision>
  <dcterms:created xsi:type="dcterms:W3CDTF">2013-01-27T09:14:16Z</dcterms:created>
  <dcterms:modified xsi:type="dcterms:W3CDTF">2025-04-27T05:30:35Z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